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63" r:id="rId2"/>
    <p:sldId id="303" r:id="rId3"/>
    <p:sldId id="305" r:id="rId4"/>
    <p:sldId id="311" r:id="rId5"/>
    <p:sldId id="312" r:id="rId6"/>
    <p:sldId id="313" r:id="rId7"/>
    <p:sldId id="304" r:id="rId8"/>
    <p:sldId id="306" r:id="rId9"/>
    <p:sldId id="310" r:id="rId10"/>
    <p:sldId id="293" r:id="rId11"/>
    <p:sldId id="298" r:id="rId12"/>
    <p:sldId id="292" r:id="rId13"/>
    <p:sldId id="299" r:id="rId14"/>
    <p:sldId id="295" r:id="rId15"/>
    <p:sldId id="296" r:id="rId16"/>
    <p:sldId id="297" r:id="rId17"/>
    <p:sldId id="269" r:id="rId18"/>
    <p:sldId id="277" r:id="rId19"/>
    <p:sldId id="278" r:id="rId20"/>
    <p:sldId id="300" r:id="rId21"/>
    <p:sldId id="279" r:id="rId22"/>
    <p:sldId id="301" r:id="rId23"/>
    <p:sldId id="302" r:id="rId24"/>
    <p:sldId id="28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79388" autoAdjust="0"/>
  </p:normalViewPr>
  <p:slideViewPr>
    <p:cSldViewPr>
      <p:cViewPr varScale="1">
        <p:scale>
          <a:sx n="88" d="100"/>
          <a:sy n="88" d="100"/>
        </p:scale>
        <p:origin x="-15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CEB0B4-EBEC-4E37-A239-B1546842D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28" tIns="44614" rIns="89228" bIns="44614" anchor="b"/>
          <a:lstStyle/>
          <a:p>
            <a:pPr algn="r" defTabSz="892175"/>
            <a:fld id="{4E892A92-527F-4C2E-AB98-21F31EA2F678}" type="slidenum">
              <a:rPr lang="ru-RU" sz="1200"/>
              <a:pPr algn="r" defTabSz="892175"/>
              <a:t>2</a:t>
            </a:fld>
            <a:endParaRPr lang="ru-RU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 lIns="89228" tIns="44614" rIns="89228" bIns="44614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28" tIns="44614" rIns="89228" bIns="44614" anchor="b"/>
          <a:lstStyle/>
          <a:p>
            <a:pPr algn="r" defTabSz="892442"/>
            <a:fld id="{FFAB503A-2AF5-470F-866A-04B7F642A526}" type="slidenum">
              <a:rPr lang="ru-RU" sz="1200"/>
              <a:pPr algn="r" defTabSz="892442"/>
              <a:t>15</a:t>
            </a:fld>
            <a:endParaRPr lang="ru-RU" sz="1200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28" tIns="44614" rIns="89228" bIns="44614" anchor="b"/>
          <a:lstStyle/>
          <a:p>
            <a:pPr algn="r" defTabSz="892175"/>
            <a:fld id="{652FF97C-B0ED-41B9-8BC1-76AA9328CBFA}" type="slidenum">
              <a:rPr lang="ru-RU" sz="1200"/>
              <a:pPr algn="r" defTabSz="892175"/>
              <a:t>17</a:t>
            </a:fld>
            <a:endParaRPr 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 lIns="89228" tIns="44614" rIns="89228" bIns="44614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28" tIns="44614" rIns="89228" bIns="44614" anchor="b"/>
          <a:lstStyle/>
          <a:p>
            <a:pPr algn="r" defTabSz="892175"/>
            <a:fld id="{AF62EE44-F127-459B-B9B2-0D6A7E561740}" type="slidenum">
              <a:rPr lang="ru-RU" sz="1200"/>
              <a:pPr algn="r" defTabSz="892175"/>
              <a:t>18</a:t>
            </a:fld>
            <a:endParaRPr lang="ru-RU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 lIns="89228" tIns="44614" rIns="89228" bIns="44614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28" tIns="44614" rIns="89228" bIns="44614" anchor="b"/>
          <a:lstStyle/>
          <a:p>
            <a:pPr algn="r" defTabSz="892175"/>
            <a:fld id="{0ADB6678-8EE1-443A-856D-2C84B17DD256}" type="slidenum">
              <a:rPr lang="ru-RU" sz="1200"/>
              <a:pPr algn="r" defTabSz="892175"/>
              <a:t>19</a:t>
            </a:fld>
            <a:endParaRPr lang="ru-RU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 lIns="89228" tIns="44614" rIns="89228" bIns="44614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28" tIns="44614" rIns="89228" bIns="44614" anchor="b"/>
          <a:lstStyle/>
          <a:p>
            <a:pPr algn="r" defTabSz="892175"/>
            <a:fld id="{8BEA177B-5AA2-497F-BF5D-BD13078BF99B}" type="slidenum">
              <a:rPr lang="ru-RU" sz="1200"/>
              <a:pPr algn="r" defTabSz="892175"/>
              <a:t>21</a:t>
            </a:fld>
            <a:endParaRPr lang="ru-RU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 lIns="89228" tIns="44614" rIns="89228" bIns="44614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28" tIns="44614" rIns="89228" bIns="44614" anchor="b"/>
          <a:lstStyle/>
          <a:p>
            <a:pPr algn="r" defTabSz="892175"/>
            <a:fld id="{4E892A92-527F-4C2E-AB98-21F31EA2F678}" type="slidenum">
              <a:rPr lang="ru-RU" sz="1200"/>
              <a:pPr algn="r" defTabSz="892175"/>
              <a:t>24</a:t>
            </a:fld>
            <a:endParaRPr lang="ru-RU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 lIns="89228" tIns="44614" rIns="89228" bIns="44614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28" tIns="44614" rIns="89228" bIns="44614" anchor="b"/>
          <a:lstStyle/>
          <a:p>
            <a:pPr algn="r" defTabSz="892175"/>
            <a:fld id="{A9E10805-3AA9-4FA3-9C5E-E27D0DCCBD59}" type="slidenum">
              <a:rPr lang="ru-RU" sz="1200"/>
              <a:pPr algn="r" defTabSz="892175"/>
              <a:t>3</a:t>
            </a:fld>
            <a:endParaRPr 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 lIns="89228" tIns="44614" rIns="89228" bIns="44614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28" tIns="44614" rIns="89228" bIns="44614" anchor="b"/>
          <a:lstStyle/>
          <a:p>
            <a:pPr algn="r" defTabSz="892175"/>
            <a:fld id="{BB315CE1-16AB-4A03-805E-71545DC2F98D}" type="slidenum">
              <a:rPr lang="ru-RU" sz="1200"/>
              <a:pPr algn="r" defTabSz="892175"/>
              <a:t>4</a:t>
            </a:fld>
            <a:endParaRPr lang="ru-RU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 lIns="89228" tIns="44614" rIns="89228" bIns="44614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28" tIns="44614" rIns="89228" bIns="44614" anchor="b"/>
          <a:lstStyle/>
          <a:p>
            <a:pPr algn="r" defTabSz="892175"/>
            <a:fld id="{AD19BC84-68D9-4982-B8F6-7AA8AB637AD6}" type="slidenum">
              <a:rPr lang="ru-RU" sz="1200"/>
              <a:pPr algn="r" defTabSz="892175"/>
              <a:t>5</a:t>
            </a:fld>
            <a:endParaRPr lang="ru-RU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 lIns="89228" tIns="44614" rIns="89228" bIns="44614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28" tIns="44614" rIns="89228" bIns="44614" anchor="b"/>
          <a:lstStyle/>
          <a:p>
            <a:pPr algn="r" defTabSz="892175"/>
            <a:fld id="{89387C5A-EEBD-4EF8-9E9D-509EDCD978C0}" type="slidenum">
              <a:rPr lang="ru-RU" sz="1200"/>
              <a:pPr algn="r" defTabSz="892175"/>
              <a:t>7</a:t>
            </a:fld>
            <a:endParaRPr lang="ru-RU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 lIns="89228" tIns="44614" rIns="89228" bIns="44614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28" tIns="44614" rIns="89228" bIns="44614" anchor="b"/>
          <a:lstStyle/>
          <a:p>
            <a:pPr algn="r" defTabSz="892175"/>
            <a:fld id="{5D2A8E55-9DF5-4F8B-9FF7-21D7250E4A88}" type="slidenum">
              <a:rPr lang="ru-RU" sz="1200"/>
              <a:pPr algn="r" defTabSz="892175"/>
              <a:t>8</a:t>
            </a:fld>
            <a:endParaRPr 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 lIns="89228" tIns="44614" rIns="89228" bIns="44614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28" tIns="44614" rIns="89228" bIns="44614" anchor="b"/>
          <a:lstStyle/>
          <a:p>
            <a:pPr algn="r" defTabSz="892175"/>
            <a:fld id="{AF281493-FA69-4CEF-8AEE-3D0DE3EC594F}" type="slidenum">
              <a:rPr lang="ru-RU" sz="1200"/>
              <a:pPr algn="r" defTabSz="892175"/>
              <a:t>9</a:t>
            </a:fld>
            <a:endParaRPr lang="ru-RU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 lIns="89228" tIns="44614" rIns="89228" bIns="44614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28" tIns="44614" rIns="89228" bIns="44614" anchor="b"/>
          <a:lstStyle/>
          <a:p>
            <a:pPr algn="r" defTabSz="892175"/>
            <a:fld id="{14C017B8-4B6E-471D-BD50-9EFBFF88C69A}" type="slidenum">
              <a:rPr lang="ru-RU" sz="1200"/>
              <a:pPr algn="r" defTabSz="892175"/>
              <a:t>12</a:t>
            </a:fld>
            <a:endParaRPr lang="ru-RU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 lIns="89228" tIns="44614" rIns="89228" bIns="44614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28" tIns="44614" rIns="89228" bIns="44614" anchor="b"/>
          <a:lstStyle/>
          <a:p>
            <a:pPr algn="r" defTabSz="892175"/>
            <a:fld id="{14D4CAF5-C650-4E4C-B071-15878487A3F0}" type="slidenum">
              <a:rPr lang="ru-RU" sz="1200"/>
              <a:pPr algn="r" defTabSz="892175"/>
              <a:t>13</a:t>
            </a:fld>
            <a:endParaRPr lang="ru-RU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</p:spPr>
        <p:txBody>
          <a:bodyPr lIns="89228" tIns="44614" rIns="89228" bIns="44614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38D90-E9F0-4B60-A4F8-58C25F4B4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BACA6-EE54-4D54-A0D3-757B7D404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B4362-BC8C-4775-8559-E6D968819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BC285-E345-451E-84C0-57A463F8A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C2065-7E7F-4CB3-AE43-1B32772C3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1D352-C08E-4E8F-9CBD-211AF6DDC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757EF-D2A1-4088-A0BC-51EFEB90A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9A9FC-A75A-4A74-9C6E-C00B08906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4CA0-1B8A-4313-AECA-3249A5E05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2B5A7-7422-4D4F-87CD-6E9307ADC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5E8F7-F2BF-46EA-99A2-8A37CA93B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2117F-9CCB-4A69-ABEA-C08DAD4E3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8168C-7FCF-4584-9D2F-489DA4D30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7D1A2E8-6ACA-48E1-A3D1-75892268C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spras.ru/ru/unicluster/conf/2011/about.php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571500" y="1557338"/>
            <a:ext cx="78581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srgbClr val="0066CC"/>
                </a:solidFill>
                <a:latin typeface="Verdana" pitchFamily="34" charset="0"/>
              </a:rPr>
              <a:t>Облачные вычисления в</a:t>
            </a:r>
            <a:r>
              <a:rPr lang="ru-RU" sz="3200" dirty="0" smtClean="0">
                <a:solidFill>
                  <a:srgbClr val="0066CC"/>
                </a:solidFill>
                <a:latin typeface="Verdana" pitchFamily="34" charset="0"/>
              </a:rPr>
              <a:t> образовании, науке </a:t>
            </a:r>
            <a:r>
              <a:rPr lang="ru-RU" sz="3200" dirty="0">
                <a:solidFill>
                  <a:srgbClr val="0066CC"/>
                </a:solidFill>
                <a:latin typeface="Verdana" pitchFamily="34" charset="0"/>
              </a:rPr>
              <a:t>и </a:t>
            </a:r>
            <a:r>
              <a:rPr lang="ru-RU" sz="3200" dirty="0" smtClean="0">
                <a:solidFill>
                  <a:srgbClr val="0066CC"/>
                </a:solidFill>
                <a:latin typeface="Verdana" pitchFamily="34" charset="0"/>
              </a:rPr>
              <a:t>индустрии </a:t>
            </a:r>
            <a:endParaRPr lang="ru-RU" sz="3200" dirty="0">
              <a:solidFill>
                <a:srgbClr val="0066CC"/>
              </a:solidFill>
              <a:latin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827088" y="5157192"/>
            <a:ext cx="487986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66CC"/>
                </a:solidFill>
                <a:latin typeface="Verdana" pitchFamily="34" charset="0"/>
              </a:rPr>
              <a:t>5 апреля 2011</a:t>
            </a:r>
          </a:p>
          <a:p>
            <a:endParaRPr lang="ru-RU" dirty="0" smtClean="0">
              <a:solidFill>
                <a:srgbClr val="0066CC"/>
              </a:solidFill>
              <a:latin typeface="Verdana" pitchFamily="34" charset="0"/>
            </a:endParaRPr>
          </a:p>
          <a:p>
            <a:r>
              <a:rPr lang="ru-RU" dirty="0" err="1" smtClean="0">
                <a:solidFill>
                  <a:srgbClr val="0066CC"/>
                </a:solidFill>
                <a:latin typeface="Verdana" pitchFamily="34" charset="0"/>
              </a:rPr>
              <a:t>Аветисян</a:t>
            </a:r>
            <a:r>
              <a:rPr lang="ru-RU" dirty="0" smtClean="0">
                <a:solidFill>
                  <a:srgbClr val="0066CC"/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rgbClr val="0066CC"/>
                </a:solidFill>
                <a:latin typeface="Verdana" pitchFamily="34" charset="0"/>
              </a:rPr>
              <a:t>Арутюн</a:t>
            </a:r>
            <a:r>
              <a:rPr lang="ru-RU" dirty="0">
                <a:solidFill>
                  <a:srgbClr val="0066CC"/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rgbClr val="0066CC"/>
                </a:solidFill>
                <a:latin typeface="Verdana" pitchFamily="34" charset="0"/>
              </a:rPr>
              <a:t>Ишханович</a:t>
            </a:r>
            <a:endParaRPr lang="ru-RU" dirty="0">
              <a:solidFill>
                <a:srgbClr val="0066CC"/>
              </a:solidFill>
              <a:latin typeface="Verdana" pitchFamily="34" charset="0"/>
            </a:endParaRPr>
          </a:p>
          <a:p>
            <a:r>
              <a:rPr lang="en-US" sz="2000" dirty="0">
                <a:solidFill>
                  <a:srgbClr val="0066CC"/>
                </a:solidFill>
                <a:latin typeface="Verdana" pitchFamily="34" charset="0"/>
              </a:rPr>
              <a:t>arut@ispras.ru</a:t>
            </a:r>
            <a:endParaRPr lang="ru-RU" sz="2000" dirty="0">
              <a:solidFill>
                <a:srgbClr val="0066CC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p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1928813"/>
            <a:ext cx="46672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285750" y="653787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«Университетский кластер» (1)</a:t>
            </a:r>
            <a:endParaRPr lang="en-US" dirty="0"/>
          </a:p>
        </p:txBody>
      </p:sp>
      <p:sp>
        <p:nvSpPr>
          <p:cNvPr id="3076" name="Rectangle 13"/>
          <p:cNvSpPr>
            <a:spLocks noChangeArrowheads="1"/>
          </p:cNvSpPr>
          <p:nvPr/>
        </p:nvSpPr>
        <p:spPr bwMode="auto">
          <a:xfrm>
            <a:off x="251520" y="1444714"/>
            <a:ext cx="3648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Учредители:</a:t>
            </a:r>
            <a:endParaRPr lang="en-US" sz="2000" b="1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3077" name="Рисунок 9" descr="Логотип.РГБ (рус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5357813"/>
            <a:ext cx="7524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10" descr="Логотип.Синтерра (рус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38" y="2500313"/>
            <a:ext cx="1143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11" descr="Логотип.АРПП ОС (рус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653136"/>
            <a:ext cx="1430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12" descr="Логотип.Интел (анг)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3" y="4071938"/>
            <a:ext cx="9286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Рисунок 13" descr="Логотип.Информика (рус)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3953619"/>
            <a:ext cx="16795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Рисунок 14" descr="Логотип.ИСПРАН (рус)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" y="2000250"/>
            <a:ext cx="121443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Рисунок 15" descr="Логотип.Майкрософт (анг)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869160"/>
            <a:ext cx="1532136" cy="24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Рисунок 16" descr="Логотип.Открытые системы (рус)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5500688"/>
            <a:ext cx="15716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Рисунок 17" descr="msc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57375" y="1785938"/>
            <a:ext cx="9525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Рисунок 18" descr="hp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63" y="2643188"/>
            <a:ext cx="771525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Rectangle 13"/>
          <p:cNvSpPr>
            <a:spLocks noChangeArrowheads="1"/>
          </p:cNvSpPr>
          <p:nvPr/>
        </p:nvSpPr>
        <p:spPr bwMode="auto">
          <a:xfrm>
            <a:off x="251520" y="3429000"/>
            <a:ext cx="3648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Партнеры:</a:t>
            </a:r>
            <a:endParaRPr lang="en-US" sz="2000" b="1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088" name="Прямоугольник 20"/>
          <p:cNvSpPr>
            <a:spLocks noChangeArrowheads="1"/>
          </p:cNvSpPr>
          <p:nvPr/>
        </p:nvSpPr>
        <p:spPr bwMode="auto">
          <a:xfrm>
            <a:off x="3419872" y="3573016"/>
            <a:ext cx="5724128" cy="294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</a:pPr>
            <a:r>
              <a:rPr lang="ru-RU" sz="1600" b="1" i="1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	Цель:</a:t>
            </a:r>
          </a:p>
          <a:p>
            <a:pPr marL="609600" indent="-609600">
              <a:spcBef>
                <a:spcPct val="20000"/>
              </a:spcBef>
            </a:pPr>
            <a:r>
              <a:rPr lang="ru-RU" sz="16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	</a:t>
            </a:r>
            <a:r>
              <a:rPr lang="en-US" sz="16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повышение уровня </a:t>
            </a:r>
            <a:r>
              <a:rPr lang="ru-RU" sz="1600" b="1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компетенции</a:t>
            </a:r>
            <a:r>
              <a:rPr lang="ru-RU" sz="16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в параллельных и распределенных вычислениях в образовательной и научно-исследовательской деятельности</a:t>
            </a:r>
          </a:p>
          <a:p>
            <a:pPr marL="609600" indent="-609600">
              <a:spcBef>
                <a:spcPct val="20000"/>
              </a:spcBef>
            </a:pPr>
            <a:r>
              <a:rPr lang="ru-RU" sz="16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	- создание </a:t>
            </a:r>
            <a:r>
              <a:rPr lang="ru-RU" sz="1600" b="1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сообщества</a:t>
            </a:r>
            <a:r>
              <a:rPr lang="ru-RU" sz="16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специалистов использующих и разрабатывающих современные технологии</a:t>
            </a:r>
          </a:p>
          <a:p>
            <a:pPr marL="609600" indent="-609600">
              <a:spcBef>
                <a:spcPct val="20000"/>
              </a:spcBef>
            </a:pPr>
            <a:r>
              <a:rPr lang="ru-RU" sz="16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	- </a:t>
            </a:r>
            <a:r>
              <a:rPr lang="ru-RU" sz="1600" b="1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передача</a:t>
            </a:r>
            <a:r>
              <a:rPr lang="ru-RU" sz="16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знаний и технологий в Российскую индустрию (энергетика, машиностроение, транспорт, связь и пр.)</a:t>
            </a:r>
            <a:endParaRPr lang="ru-RU" sz="16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915816" y="1444714"/>
            <a:ext cx="6228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Программа учреждена 4 сентября 2008 года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1stforu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071688"/>
            <a:ext cx="407193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3" descr="UniversityCluster_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555081"/>
            <a:ext cx="11795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Прямоугольник 5"/>
          <p:cNvSpPr>
            <a:spLocks noChangeArrowheads="1"/>
          </p:cNvSpPr>
          <p:nvPr/>
        </p:nvSpPr>
        <p:spPr bwMode="auto">
          <a:xfrm>
            <a:off x="4857750" y="3122861"/>
            <a:ext cx="40005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 dirty="0"/>
              <a:t>Апрель 2009 г.  </a:t>
            </a:r>
            <a:r>
              <a:rPr lang="en-US" sz="1400" dirty="0"/>
              <a:t>HP </a:t>
            </a:r>
            <a:r>
              <a:rPr lang="ru-RU" sz="1400" dirty="0"/>
              <a:t>предоставил оборудование на базе blade-технологий для построения вычислительных систем 12 ВУЗам .</a:t>
            </a:r>
          </a:p>
        </p:txBody>
      </p:sp>
      <p:sp>
        <p:nvSpPr>
          <p:cNvPr id="2053" name="Прямоугольник 7"/>
          <p:cNvSpPr>
            <a:spLocks noChangeArrowheads="1"/>
          </p:cNvSpPr>
          <p:nvPr/>
        </p:nvSpPr>
        <p:spPr bwMode="auto">
          <a:xfrm>
            <a:off x="425772" y="4509120"/>
            <a:ext cx="3786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 dirty="0"/>
              <a:t>Май – Июнь  2009 г.  </a:t>
            </a:r>
            <a:r>
              <a:rPr lang="ru-RU" sz="1400" dirty="0"/>
              <a:t>ИСП РАН </a:t>
            </a:r>
            <a:r>
              <a:rPr lang="ru-RU" sz="1400" dirty="0" smtClean="0"/>
              <a:t>развернул </a:t>
            </a:r>
            <a:r>
              <a:rPr lang="ru-RU" sz="1400" dirty="0"/>
              <a:t>центр компетенции и провел обучение  </a:t>
            </a:r>
          </a:p>
        </p:txBody>
      </p:sp>
      <p:sp>
        <p:nvSpPr>
          <p:cNvPr id="2054" name="Прямоугольник 10"/>
          <p:cNvSpPr>
            <a:spLocks noChangeArrowheads="1"/>
          </p:cNvSpPr>
          <p:nvPr/>
        </p:nvSpPr>
        <p:spPr bwMode="auto">
          <a:xfrm>
            <a:off x="395536" y="5517232"/>
            <a:ext cx="4000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 dirty="0"/>
              <a:t>Август 2009 г. – Январь 2010 г.  </a:t>
            </a:r>
            <a:r>
              <a:rPr lang="ru-RU" sz="1400" dirty="0"/>
              <a:t>Компания «</a:t>
            </a:r>
            <a:r>
              <a:rPr lang="ru-RU" sz="1400" dirty="0" err="1"/>
              <a:t>Синтерра</a:t>
            </a:r>
            <a:r>
              <a:rPr lang="ru-RU" sz="1400" dirty="0"/>
              <a:t>»  организовала </a:t>
            </a:r>
            <a:r>
              <a:rPr lang="en-US" sz="1400" dirty="0"/>
              <a:t>VPN </a:t>
            </a:r>
            <a:r>
              <a:rPr lang="ru-RU" sz="1400" dirty="0"/>
              <a:t>сеть на базе своих оптоволоконных каналов с пропускной способностью до 100 Мб</a:t>
            </a:r>
            <a:r>
              <a:rPr lang="en-US" sz="1400" dirty="0"/>
              <a:t>/</a:t>
            </a:r>
            <a:r>
              <a:rPr lang="ru-RU" sz="1400" dirty="0"/>
              <a:t>сек. </a:t>
            </a:r>
          </a:p>
        </p:txBody>
      </p:sp>
      <p:sp>
        <p:nvSpPr>
          <p:cNvPr id="2055" name="Прямоугольник 11"/>
          <p:cNvSpPr>
            <a:spLocks noChangeArrowheads="1"/>
          </p:cNvSpPr>
          <p:nvPr/>
        </p:nvSpPr>
        <p:spPr bwMode="auto">
          <a:xfrm>
            <a:off x="323528" y="1196752"/>
            <a:ext cx="374841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Январь 2009 г.   </a:t>
            </a:r>
            <a:r>
              <a:rPr lang="ru-RU" sz="1400" dirty="0"/>
              <a:t>Первый форум программы «Университетский кластер». </a:t>
            </a:r>
            <a:r>
              <a:rPr lang="ru-RU" sz="1400" b="1" dirty="0"/>
              <a:t> </a:t>
            </a:r>
            <a:r>
              <a:rPr lang="ru-RU" sz="1400" b="1" dirty="0">
                <a:sym typeface="Symbol" pitchFamily="18" charset="2"/>
              </a:rPr>
              <a:t>Участники:</a:t>
            </a:r>
            <a:r>
              <a:rPr lang="ru-RU" sz="1400" dirty="0">
                <a:sym typeface="Symbol" pitchFamily="18" charset="2"/>
              </a:rPr>
              <a:t> 52 </a:t>
            </a:r>
            <a:r>
              <a:rPr lang="ru-RU" sz="1400" dirty="0" smtClean="0">
                <a:sym typeface="Symbol" pitchFamily="18" charset="2"/>
              </a:rPr>
              <a:t>университета </a:t>
            </a:r>
            <a:r>
              <a:rPr lang="ru-RU" sz="1400" dirty="0">
                <a:sym typeface="Symbol" pitchFamily="18" charset="2"/>
              </a:rPr>
              <a:t>из </a:t>
            </a:r>
            <a:r>
              <a:rPr lang="ru-RU" sz="1400" dirty="0" smtClean="0">
                <a:sym typeface="Symbol" pitchFamily="18" charset="2"/>
              </a:rPr>
              <a:t>27 </a:t>
            </a:r>
            <a:r>
              <a:rPr lang="ru-RU" sz="1400" dirty="0">
                <a:sym typeface="Symbol" pitchFamily="18" charset="2"/>
              </a:rPr>
              <a:t>городов РФ</a:t>
            </a:r>
            <a:endParaRPr lang="ru-RU" sz="1400" dirty="0"/>
          </a:p>
        </p:txBody>
      </p:sp>
      <p:pic>
        <p:nvPicPr>
          <p:cNvPr id="2056" name="Picture 3" descr="C:\Users\samov\Desktop\HPCSchool - Vladimir\IMG_2334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340768"/>
            <a:ext cx="13922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4" descr="C:\Users\samov\Contacts\Pictures\IMG_2319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0" y="2198018"/>
            <a:ext cx="12144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4" descr="C:\Users\samov\Desktop\HPCSchool - Vladimir\IMG_2256_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4071938"/>
            <a:ext cx="20701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" descr="C:\Users\samov\Desktop\HPCSchool - Vladimir\IMG_1706_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13" y="5286375"/>
            <a:ext cx="2143125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Рисунок 4" descr="2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5" y="4214813"/>
            <a:ext cx="22510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85750" y="653787"/>
            <a:ext cx="8424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«Университетский кластер» (2)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85813" y="691927"/>
            <a:ext cx="78168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«Университетский кластер» </a:t>
            </a:r>
            <a:r>
              <a:rPr lang="ru-RU" sz="28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(3)</a:t>
            </a:r>
            <a:endParaRPr lang="ru-RU" sz="28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5363" name="Picture 2" descr="uc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381274"/>
            <a:ext cx="8964612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827088" y="836613"/>
            <a:ext cx="7391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«Университетский кластер» </a:t>
            </a:r>
            <a:r>
              <a:rPr lang="ru-RU" sz="28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(4)</a:t>
            </a:r>
            <a:endParaRPr lang="ru-RU" sz="28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79388" y="1772816"/>
            <a:ext cx="896461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Для достижения целей Программы </a:t>
            </a:r>
            <a:r>
              <a:rPr lang="ru-RU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решаются следующие задачи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:</a:t>
            </a:r>
          </a:p>
          <a:p>
            <a:pPr lvl="1">
              <a:spcAft>
                <a:spcPts val="600"/>
              </a:spcAft>
            </a:pP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- построение, развитие и поддержка </a:t>
            </a:r>
            <a:r>
              <a:rPr lang="ru-RU" sz="2000" b="1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вычислительной </a:t>
            </a:r>
            <a:r>
              <a:rPr lang="ru-RU" sz="2000" b="1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инфраструктуры </a:t>
            </a:r>
            <a:r>
              <a:rPr lang="en-US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(</a:t>
            </a:r>
            <a:r>
              <a:rPr lang="ru-RU" sz="18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в модели «облачных вычислений»</a:t>
            </a:r>
            <a:r>
              <a:rPr lang="en-US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)</a:t>
            </a:r>
            <a:endParaRPr lang="en-US" sz="20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ru-RU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создание 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и развертывание на базе вычислительной инфраструктуры </a:t>
            </a:r>
            <a:r>
              <a:rPr lang="ru-RU" sz="2000" b="1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сервисов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различных уровней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(</a:t>
            </a:r>
            <a:r>
              <a:rPr lang="ru-RU" sz="18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в модели «облачных вычислений»</a:t>
            </a:r>
            <a:r>
              <a:rPr lang="en-US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)</a:t>
            </a:r>
            <a:r>
              <a:rPr lang="ru-RU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ru-RU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создание и развертывание предметно-ориентированных научно-исследовательских </a:t>
            </a:r>
            <a:r>
              <a:rPr lang="en-US" sz="2000" b="1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web</a:t>
            </a:r>
            <a:r>
              <a:rPr lang="ru-RU" sz="2000" b="1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-лабораторий</a:t>
            </a:r>
            <a:endParaRPr lang="en-US" sz="2000" dirty="0"/>
          </a:p>
          <a:p>
            <a:endParaRPr lang="ru-RU" sz="20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0" descr="server_th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2133600"/>
            <a:ext cx="9858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0" descr="server_th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012950"/>
            <a:ext cx="7191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000125" y="1268760"/>
            <a:ext cx="6451600" cy="4730750"/>
            <a:chOff x="408" y="-31"/>
            <a:chExt cx="11613" cy="8515"/>
          </a:xfrm>
        </p:grpSpPr>
        <p:sp>
          <p:nvSpPr>
            <p:cNvPr id="4104" name="AutoShape 47"/>
            <p:cNvSpPr>
              <a:spLocks noChangeAspect="1" noChangeArrowheads="1" noTextEdit="1"/>
            </p:cNvSpPr>
            <p:nvPr/>
          </p:nvSpPr>
          <p:spPr bwMode="auto">
            <a:xfrm>
              <a:off x="1051" y="1155"/>
              <a:ext cx="9928" cy="7259"/>
            </a:xfrm>
            <a:prstGeom prst="rect">
              <a:avLst/>
            </a:prstGeom>
            <a:noFill/>
            <a:ln w="28575">
              <a:solidFill>
                <a:schemeClr val="bg1">
                  <a:alpha val="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Rectangle 46"/>
            <p:cNvSpPr>
              <a:spLocks noChangeArrowheads="1"/>
            </p:cNvSpPr>
            <p:nvPr/>
          </p:nvSpPr>
          <p:spPr bwMode="auto">
            <a:xfrm>
              <a:off x="2723" y="769"/>
              <a:ext cx="5536" cy="7715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pic>
          <p:nvPicPr>
            <p:cNvPr id="4106" name="Picture 45" descr="icon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7" y="4728"/>
              <a:ext cx="1132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7" name="AutoShape 44"/>
            <p:cNvSpPr>
              <a:spLocks noChangeArrowheads="1"/>
            </p:cNvSpPr>
            <p:nvPr/>
          </p:nvSpPr>
          <p:spPr bwMode="auto">
            <a:xfrm>
              <a:off x="1951" y="4185"/>
              <a:ext cx="1634" cy="185"/>
            </a:xfrm>
            <a:prstGeom prst="leftRightArrow">
              <a:avLst>
                <a:gd name="adj1" fmla="val 50000"/>
                <a:gd name="adj2" fmla="val 154731"/>
              </a:avLst>
            </a:prstGeom>
            <a:solidFill>
              <a:srgbClr val="00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108" name="Picture 43" descr="server_o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1" y="4041"/>
              <a:ext cx="926" cy="1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9" name="AutoShape 42"/>
            <p:cNvSpPr>
              <a:spLocks noChangeArrowheads="1"/>
            </p:cNvSpPr>
            <p:nvPr/>
          </p:nvSpPr>
          <p:spPr bwMode="auto">
            <a:xfrm>
              <a:off x="4615" y="4627"/>
              <a:ext cx="1219" cy="173"/>
            </a:xfrm>
            <a:prstGeom prst="leftRightArrow">
              <a:avLst>
                <a:gd name="adj1" fmla="val 50000"/>
                <a:gd name="adj2" fmla="val 140925"/>
              </a:avLst>
            </a:prstGeom>
            <a:solidFill>
              <a:srgbClr val="993366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110" name="Picture 41" descr="server_thre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94" y="4194"/>
              <a:ext cx="2002" cy="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1" name="Picture 40" descr="server_thre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966" y="2214"/>
              <a:ext cx="1306" cy="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2" name="Picture 39" descr="server_thre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574" y="2478"/>
              <a:ext cx="1828" cy="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3" name="AutoShape 38"/>
            <p:cNvSpPr>
              <a:spLocks noChangeArrowheads="1"/>
            </p:cNvSpPr>
            <p:nvPr/>
          </p:nvSpPr>
          <p:spPr bwMode="auto">
            <a:xfrm rot="-2099521">
              <a:off x="7970" y="4083"/>
              <a:ext cx="1732" cy="175"/>
            </a:xfrm>
            <a:prstGeom prst="leftRightArrow">
              <a:avLst>
                <a:gd name="adj1" fmla="val 50000"/>
                <a:gd name="adj2" fmla="val 237257"/>
              </a:avLst>
            </a:prstGeom>
            <a:solidFill>
              <a:srgbClr val="00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4" name="Text Box 37"/>
            <p:cNvSpPr txBox="1">
              <a:spLocks noChangeArrowheads="1"/>
            </p:cNvSpPr>
            <p:nvPr/>
          </p:nvSpPr>
          <p:spPr bwMode="auto">
            <a:xfrm>
              <a:off x="9688" y="-31"/>
              <a:ext cx="2333" cy="129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66751" tIns="33376" rIns="66751" bIns="33376"/>
            <a:lstStyle/>
            <a:p>
              <a:pPr algn="ctr" eaLnBrk="0" hangingPunct="0"/>
              <a:r>
                <a:rPr lang="en-US" altLang="ko-KR" sz="1100">
                  <a:ea typeface="SimSun" pitchFamily="2" charset="-122"/>
                </a:rPr>
                <a:t>HPC </a:t>
              </a:r>
              <a:r>
                <a:rPr lang="ru-RU" altLang="ko-KR" sz="1100">
                  <a:ea typeface="SimSun" pitchFamily="2" charset="-122"/>
                </a:rPr>
                <a:t>Кластеры,</a:t>
              </a:r>
              <a:r>
                <a:rPr lang="en-US" altLang="ko-KR" sz="1100">
                  <a:ea typeface="SimSun" pitchFamily="2" charset="-122"/>
                </a:rPr>
                <a:t> GPGPU </a:t>
              </a:r>
              <a:r>
                <a:rPr lang="ru-RU" altLang="ko-KR" sz="1100">
                  <a:ea typeface="SimSun" pitchFamily="2" charset="-122"/>
                </a:rPr>
                <a:t>Кластеры, </a:t>
              </a:r>
              <a:r>
                <a:rPr lang="en-US" altLang="ko-KR" sz="1100">
                  <a:ea typeface="SimSun" pitchFamily="2" charset="-122"/>
                </a:rPr>
                <a:t>Grid</a:t>
              </a:r>
              <a:r>
                <a:rPr lang="ru-RU" altLang="ko-KR" sz="1100">
                  <a:ea typeface="SimSun" pitchFamily="2" charset="-122"/>
                </a:rPr>
                <a:t>-ы </a:t>
              </a:r>
              <a:endParaRPr lang="ru-RU" altLang="ko-KR"/>
            </a:p>
          </p:txBody>
        </p:sp>
        <p:pic>
          <p:nvPicPr>
            <p:cNvPr id="4115" name="Picture 36" descr="icon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2" y="3598"/>
              <a:ext cx="1132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6" name="Text Box 35"/>
            <p:cNvSpPr txBox="1">
              <a:spLocks noChangeArrowheads="1"/>
            </p:cNvSpPr>
            <p:nvPr/>
          </p:nvSpPr>
          <p:spPr bwMode="auto">
            <a:xfrm>
              <a:off x="3366" y="3469"/>
              <a:ext cx="1530" cy="45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66751" tIns="33376" rIns="66751" bIns="33376"/>
            <a:lstStyle/>
            <a:p>
              <a:pPr eaLnBrk="0" hangingPunct="0"/>
              <a:r>
                <a:rPr lang="en-US" altLang="ko-KR" sz="1100">
                  <a:ea typeface="SimSun" pitchFamily="2" charset="-122"/>
                </a:rPr>
                <a:t>Web-</a:t>
              </a:r>
              <a:r>
                <a:rPr lang="ru-RU" altLang="ko-KR" sz="1100">
                  <a:ea typeface="SimSun" pitchFamily="2" charset="-122"/>
                </a:rPr>
                <a:t>сервер</a:t>
              </a:r>
              <a:endParaRPr lang="ru-RU" altLang="ko-KR"/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3109" y="7127"/>
              <a:ext cx="1468" cy="1225"/>
              <a:chOff x="1063" y="3693"/>
              <a:chExt cx="810" cy="676"/>
            </a:xfrm>
          </p:grpSpPr>
          <p:pic>
            <p:nvPicPr>
              <p:cNvPr id="4144" name="Picture 34" descr="server_on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063" y="3693"/>
                <a:ext cx="511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45" name="Picture 33" descr="VideoCard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399" y="3932"/>
                <a:ext cx="474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4773" y="7128"/>
              <a:ext cx="1468" cy="1228"/>
              <a:chOff x="1061" y="3690"/>
              <a:chExt cx="809" cy="677"/>
            </a:xfrm>
          </p:grpSpPr>
          <p:pic>
            <p:nvPicPr>
              <p:cNvPr id="4142" name="Picture 31" descr="server_one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061" y="3690"/>
                <a:ext cx="511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43" name="Picture 30" descr="VideoCard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396" y="3930"/>
                <a:ext cx="474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6427" y="7128"/>
              <a:ext cx="1466" cy="1228"/>
              <a:chOff x="1062" y="3690"/>
              <a:chExt cx="809" cy="677"/>
            </a:xfrm>
          </p:grpSpPr>
          <p:pic>
            <p:nvPicPr>
              <p:cNvPr id="4140" name="Picture 28" descr="server_on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62" y="3690"/>
                <a:ext cx="511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41" name="Picture 27" descr="VideoCard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397" y="3930"/>
                <a:ext cx="474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120" name="AutoShape 25"/>
            <p:cNvSpPr>
              <a:spLocks noChangeArrowheads="1"/>
            </p:cNvSpPr>
            <p:nvPr/>
          </p:nvSpPr>
          <p:spPr bwMode="auto">
            <a:xfrm rot="5400000">
              <a:off x="5834" y="5833"/>
              <a:ext cx="1044" cy="174"/>
            </a:xfrm>
            <a:prstGeom prst="leftRightArrow">
              <a:avLst>
                <a:gd name="adj1" fmla="val 50000"/>
                <a:gd name="adj2" fmla="val 120000"/>
              </a:avLst>
            </a:prstGeom>
            <a:solidFill>
              <a:srgbClr val="993366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121" name="Text Box 24"/>
            <p:cNvSpPr txBox="1">
              <a:spLocks noChangeArrowheads="1"/>
            </p:cNvSpPr>
            <p:nvPr/>
          </p:nvSpPr>
          <p:spPr bwMode="auto">
            <a:xfrm>
              <a:off x="3108" y="6427"/>
              <a:ext cx="4500" cy="384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66751" tIns="33376" rIns="66751" bIns="33376"/>
            <a:lstStyle/>
            <a:p>
              <a:pPr eaLnBrk="0" hangingPunct="0"/>
              <a:r>
                <a:rPr lang="ru-RU" altLang="ko-KR" sz="1100">
                  <a:ea typeface="SimSun" pitchFamily="2" charset="-122"/>
                </a:rPr>
                <a:t>Аппаратура подсистемы визуализации</a:t>
              </a:r>
              <a:endParaRPr lang="ru-RU" altLang="ko-KR"/>
            </a:p>
          </p:txBody>
        </p:sp>
        <p:sp>
          <p:nvSpPr>
            <p:cNvPr id="4122" name="AutoShape 23"/>
            <p:cNvSpPr>
              <a:spLocks noChangeArrowheads="1"/>
            </p:cNvSpPr>
            <p:nvPr/>
          </p:nvSpPr>
          <p:spPr bwMode="auto">
            <a:xfrm>
              <a:off x="8381" y="7833"/>
              <a:ext cx="1044" cy="523"/>
            </a:xfrm>
            <a:prstGeom prst="wedgeRectCallout">
              <a:avLst>
                <a:gd name="adj1" fmla="val -99523"/>
                <a:gd name="adj2" fmla="val -3431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6751" tIns="33376" rIns="66751" bIns="33376"/>
            <a:lstStyle/>
            <a:p>
              <a:pPr eaLnBrk="0" hangingPunct="0"/>
              <a:endParaRPr lang="ru-RU"/>
            </a:p>
          </p:txBody>
        </p:sp>
        <p:pic>
          <p:nvPicPr>
            <p:cNvPr id="4123" name="Picture 22" descr="nanowire-server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365" y="7757"/>
              <a:ext cx="1044" cy="599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4124" name="AutoShape 21"/>
            <p:cNvSpPr>
              <a:spLocks noChangeArrowheads="1"/>
            </p:cNvSpPr>
            <p:nvPr/>
          </p:nvSpPr>
          <p:spPr bwMode="auto">
            <a:xfrm rot="5400000">
              <a:off x="8018" y="6964"/>
              <a:ext cx="1240" cy="257"/>
            </a:xfrm>
            <a:prstGeom prst="leftRightArrow">
              <a:avLst>
                <a:gd name="adj1" fmla="val 50000"/>
                <a:gd name="adj2" fmla="val 95560"/>
              </a:avLst>
            </a:prstGeom>
            <a:solidFill>
              <a:srgbClr val="00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125" name="Text Box 20"/>
            <p:cNvSpPr txBox="1">
              <a:spLocks noChangeArrowheads="1"/>
            </p:cNvSpPr>
            <p:nvPr/>
          </p:nvSpPr>
          <p:spPr bwMode="auto">
            <a:xfrm>
              <a:off x="8766" y="6813"/>
              <a:ext cx="2014" cy="38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66751" tIns="33376" rIns="66751" bIns="33376"/>
            <a:lstStyle/>
            <a:p>
              <a:pPr eaLnBrk="0" hangingPunct="0"/>
              <a:r>
                <a:rPr lang="ru-RU" altLang="ko-KR" sz="1100">
                  <a:ea typeface="SimSun" pitchFamily="2" charset="-122"/>
                </a:rPr>
                <a:t>Клиент-сервер</a:t>
              </a:r>
              <a:endParaRPr lang="ru-RU" altLang="ko-KR"/>
            </a:p>
          </p:txBody>
        </p:sp>
        <p:sp>
          <p:nvSpPr>
            <p:cNvPr id="4126" name="Text Box 19"/>
            <p:cNvSpPr txBox="1">
              <a:spLocks noChangeArrowheads="1"/>
            </p:cNvSpPr>
            <p:nvPr/>
          </p:nvSpPr>
          <p:spPr bwMode="auto">
            <a:xfrm>
              <a:off x="8334" y="4653"/>
              <a:ext cx="2550" cy="36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66751" tIns="33376" rIns="66751" bIns="33376"/>
            <a:lstStyle/>
            <a:p>
              <a:pPr eaLnBrk="0" hangingPunct="0"/>
              <a:r>
                <a:rPr lang="ru-RU" altLang="ko-KR" sz="1100">
                  <a:ea typeface="SimSun" pitchFamily="2" charset="-122"/>
                </a:rPr>
                <a:t>Виртуальная машина</a:t>
              </a:r>
              <a:endParaRPr lang="ru-RU" altLang="ko-KR"/>
            </a:p>
          </p:txBody>
        </p:sp>
        <p:sp>
          <p:nvSpPr>
            <p:cNvPr id="4127" name="Text Box 18"/>
            <p:cNvSpPr txBox="1">
              <a:spLocks noChangeArrowheads="1"/>
            </p:cNvSpPr>
            <p:nvPr/>
          </p:nvSpPr>
          <p:spPr bwMode="auto">
            <a:xfrm>
              <a:off x="408" y="3084"/>
              <a:ext cx="1746" cy="27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66751" tIns="33376" rIns="66751" bIns="33376"/>
            <a:lstStyle/>
            <a:p>
              <a:pPr eaLnBrk="0" hangingPunct="0"/>
              <a:r>
                <a:rPr lang="ru-RU" altLang="ko-KR" sz="1100">
                  <a:ea typeface="SimSun" pitchFamily="2" charset="-122"/>
                </a:rPr>
                <a:t>Пользователь</a:t>
              </a:r>
              <a:endParaRPr lang="ru-RU" altLang="ko-KR"/>
            </a:p>
          </p:txBody>
        </p:sp>
        <p:sp>
          <p:nvSpPr>
            <p:cNvPr id="4128" name="AutoShape 17"/>
            <p:cNvSpPr>
              <a:spLocks noChangeArrowheads="1"/>
            </p:cNvSpPr>
            <p:nvPr/>
          </p:nvSpPr>
          <p:spPr bwMode="auto">
            <a:xfrm>
              <a:off x="7655" y="2559"/>
              <a:ext cx="1219" cy="173"/>
            </a:xfrm>
            <a:prstGeom prst="leftRightArrow">
              <a:avLst>
                <a:gd name="adj1" fmla="val 50000"/>
                <a:gd name="adj2" fmla="val 140925"/>
              </a:avLst>
            </a:prstGeom>
            <a:solidFill>
              <a:srgbClr val="00FF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9" name="AutoShape 16"/>
            <p:cNvSpPr>
              <a:spLocks noChangeArrowheads="1"/>
            </p:cNvSpPr>
            <p:nvPr/>
          </p:nvSpPr>
          <p:spPr bwMode="auto">
            <a:xfrm rot="5400000">
              <a:off x="6459" y="3549"/>
              <a:ext cx="1044" cy="174"/>
            </a:xfrm>
            <a:prstGeom prst="leftRightArrow">
              <a:avLst>
                <a:gd name="adj1" fmla="val 50000"/>
                <a:gd name="adj2" fmla="val 120000"/>
              </a:avLst>
            </a:prstGeom>
            <a:solidFill>
              <a:srgbClr val="993366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4130" name="Text Box 15"/>
            <p:cNvSpPr txBox="1">
              <a:spLocks noChangeArrowheads="1"/>
            </p:cNvSpPr>
            <p:nvPr/>
          </p:nvSpPr>
          <p:spPr bwMode="auto">
            <a:xfrm>
              <a:off x="6195" y="769"/>
              <a:ext cx="1620" cy="66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66751" tIns="33376" rIns="66751" bIns="33376"/>
            <a:lstStyle/>
            <a:p>
              <a:pPr algn="ctr" eaLnBrk="0" hangingPunct="0"/>
              <a:r>
                <a:rPr lang="ru-RU" altLang="ko-KR" sz="1100">
                  <a:ea typeface="SimSun" pitchFamily="2" charset="-122"/>
                </a:rPr>
                <a:t>Хранилище данных</a:t>
              </a:r>
              <a:endParaRPr lang="ru-RU" altLang="ko-KR"/>
            </a:p>
          </p:txBody>
        </p:sp>
        <p:sp>
          <p:nvSpPr>
            <p:cNvPr id="4131" name="Text Box 14"/>
            <p:cNvSpPr txBox="1">
              <a:spLocks noChangeArrowheads="1"/>
            </p:cNvSpPr>
            <p:nvPr/>
          </p:nvSpPr>
          <p:spPr bwMode="auto">
            <a:xfrm>
              <a:off x="5094" y="3114"/>
              <a:ext cx="1890" cy="899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66751" tIns="33376" rIns="66751" bIns="33376">
              <a:spAutoFit/>
            </a:bodyPr>
            <a:lstStyle/>
            <a:p>
              <a:pPr algn="ctr" eaLnBrk="0" hangingPunct="0"/>
              <a:r>
                <a:rPr lang="ru-RU" altLang="ko-KR" sz="1100">
                  <a:ea typeface="SimSun" pitchFamily="2" charset="-122"/>
                </a:rPr>
                <a:t>Обработчик интерактивных запросов</a:t>
              </a:r>
              <a:endParaRPr lang="ru-RU" altLang="ko-KR"/>
            </a:p>
          </p:txBody>
        </p:sp>
        <p:sp>
          <p:nvSpPr>
            <p:cNvPr id="4132" name="Text Box 13"/>
            <p:cNvSpPr txBox="1">
              <a:spLocks noChangeArrowheads="1"/>
            </p:cNvSpPr>
            <p:nvPr/>
          </p:nvSpPr>
          <p:spPr bwMode="auto">
            <a:xfrm>
              <a:off x="7432" y="2139"/>
              <a:ext cx="1622" cy="36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66751" tIns="33376" rIns="66751" bIns="33376"/>
            <a:lstStyle/>
            <a:p>
              <a:pPr algn="ctr" eaLnBrk="0" hangingPunct="0"/>
              <a:r>
                <a:rPr lang="en-US" altLang="ko-KR" sz="1100">
                  <a:ea typeface="SimSun" pitchFamily="2" charset="-122"/>
                </a:rPr>
                <a:t>VPN-</a:t>
              </a:r>
              <a:r>
                <a:rPr lang="ru-RU" altLang="ko-KR" sz="1100">
                  <a:ea typeface="SimSun" pitchFamily="2" charset="-122"/>
                </a:rPr>
                <a:t>сеть</a:t>
              </a:r>
              <a:endParaRPr lang="ru-RU" altLang="ko-KR" sz="800"/>
            </a:p>
            <a:p>
              <a:pPr eaLnBrk="0" hangingPunct="0"/>
              <a:endParaRPr lang="ru-RU" altLang="ko-KR"/>
            </a:p>
          </p:txBody>
        </p: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8373" y="5181"/>
              <a:ext cx="2610" cy="1260"/>
              <a:chOff x="8826" y="4914"/>
              <a:chExt cx="2610" cy="1260"/>
            </a:xfrm>
          </p:grpSpPr>
          <p:sp>
            <p:nvSpPr>
              <p:cNvPr id="4137" name="AutoShape 12"/>
              <p:cNvSpPr>
                <a:spLocks noChangeArrowheads="1"/>
              </p:cNvSpPr>
              <p:nvPr/>
            </p:nvSpPr>
            <p:spPr bwMode="auto">
              <a:xfrm>
                <a:off x="8826" y="4914"/>
                <a:ext cx="2610" cy="1260"/>
              </a:xfrm>
              <a:prstGeom prst="wedgeRectCallout">
                <a:avLst>
                  <a:gd name="adj1" fmla="val -67009"/>
                  <a:gd name="adj2" fmla="val -33491"/>
                </a:avLst>
              </a:prstGeom>
              <a:gradFill rotWithShape="1">
                <a:gsLst>
                  <a:gs pos="0">
                    <a:srgbClr val="969696"/>
                  </a:gs>
                  <a:gs pos="100000">
                    <a:srgbClr val="454545"/>
                  </a:gs>
                </a:gsLst>
                <a:lin ang="5400000" scaled="1"/>
              </a:gra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6751" tIns="33376" rIns="66751" bIns="33376"/>
              <a:lstStyle/>
              <a:p>
                <a:pPr eaLnBrk="0" hangingPunct="0"/>
                <a:endParaRPr lang="ru-RU"/>
              </a:p>
            </p:txBody>
          </p:sp>
          <p:pic>
            <p:nvPicPr>
              <p:cNvPr id="4138" name="Picture 11" descr="nanowire-sim-input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9011" y="5274"/>
                <a:ext cx="1044" cy="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39" name="Picture 10" descr="nanowire-sim-input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0230" y="5274"/>
                <a:ext cx="1044" cy="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134" name="Text Box 7"/>
            <p:cNvSpPr txBox="1">
              <a:spLocks noChangeArrowheads="1"/>
            </p:cNvSpPr>
            <p:nvPr/>
          </p:nvSpPr>
          <p:spPr bwMode="auto">
            <a:xfrm>
              <a:off x="1951" y="4613"/>
              <a:ext cx="1329" cy="914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66751" tIns="33376" rIns="66751" bIns="33376"/>
            <a:lstStyle/>
            <a:p>
              <a:pPr algn="ctr" eaLnBrk="0" hangingPunct="0"/>
              <a:r>
                <a:rPr lang="en-US" altLang="ko-KR" sz="1100">
                  <a:ea typeface="SimSun" pitchFamily="2" charset="-122"/>
                </a:rPr>
                <a:t>Internet </a:t>
              </a:r>
              <a:r>
                <a:rPr lang="ru-RU" altLang="ko-KR" sz="1100">
                  <a:ea typeface="SimSun" pitchFamily="2" charset="-122"/>
                </a:rPr>
                <a:t/>
              </a:r>
              <a:br>
                <a:rPr lang="ru-RU" altLang="ko-KR" sz="1100">
                  <a:ea typeface="SimSun" pitchFamily="2" charset="-122"/>
                </a:rPr>
              </a:br>
              <a:endParaRPr lang="ru-RU" altLang="ko-KR"/>
            </a:p>
          </p:txBody>
        </p:sp>
        <p:sp>
          <p:nvSpPr>
            <p:cNvPr id="4135" name="Text Box 6"/>
            <p:cNvSpPr txBox="1">
              <a:spLocks noChangeArrowheads="1"/>
            </p:cNvSpPr>
            <p:nvPr/>
          </p:nvSpPr>
          <p:spPr bwMode="auto">
            <a:xfrm>
              <a:off x="9024" y="3984"/>
              <a:ext cx="1622" cy="36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66751" tIns="33376" rIns="66751" bIns="33376"/>
            <a:lstStyle/>
            <a:p>
              <a:pPr algn="ctr" eaLnBrk="0" hangingPunct="0"/>
              <a:r>
                <a:rPr lang="en-US" altLang="ko-KR" sz="1100">
                  <a:ea typeface="SimSun" pitchFamily="2" charset="-122"/>
                </a:rPr>
                <a:t>VPN-</a:t>
              </a:r>
              <a:r>
                <a:rPr lang="ru-RU" altLang="ko-KR" sz="1100">
                  <a:ea typeface="SimSun" pitchFamily="2" charset="-122"/>
                </a:rPr>
                <a:t>сеть</a:t>
              </a:r>
              <a:endParaRPr lang="ru-RU" altLang="ko-KR" sz="800"/>
            </a:p>
            <a:p>
              <a:pPr eaLnBrk="0" hangingPunct="0"/>
              <a:endParaRPr lang="ru-RU" altLang="ko-KR"/>
            </a:p>
          </p:txBody>
        </p:sp>
        <p:sp>
          <p:nvSpPr>
            <p:cNvPr id="4136" name="Text Box 4"/>
            <p:cNvSpPr txBox="1">
              <a:spLocks noChangeArrowheads="1"/>
            </p:cNvSpPr>
            <p:nvPr/>
          </p:nvSpPr>
          <p:spPr bwMode="auto">
            <a:xfrm>
              <a:off x="2851" y="1412"/>
              <a:ext cx="1710" cy="342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66751" tIns="33376" rIns="66751" bIns="33376"/>
            <a:lstStyle/>
            <a:p>
              <a:pPr eaLnBrk="0" hangingPunct="0"/>
              <a:r>
                <a:rPr lang="ru-RU" altLang="ko-KR" sz="1100">
                  <a:ea typeface="SimSun" pitchFamily="2" charset="-122"/>
                </a:rPr>
                <a:t>Ядро «хаба»</a:t>
              </a:r>
              <a:endParaRPr lang="ru-RU" altLang="ko-KR"/>
            </a:p>
          </p:txBody>
        </p:sp>
      </p:grpSp>
      <p:sp>
        <p:nvSpPr>
          <p:cNvPr id="4102" name="Прямоугольник 49"/>
          <p:cNvSpPr>
            <a:spLocks noChangeArrowheads="1"/>
          </p:cNvSpPr>
          <p:nvPr/>
        </p:nvSpPr>
        <p:spPr bwMode="auto">
          <a:xfrm>
            <a:off x="541920" y="764704"/>
            <a:ext cx="8723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Архитектура платформы «Университетский кластер»</a:t>
            </a:r>
          </a:p>
        </p:txBody>
      </p:sp>
      <p:pic>
        <p:nvPicPr>
          <p:cNvPr id="4103" name="Picture 40" descr="server_th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2143125"/>
            <a:ext cx="9858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>
            <a:off x="395536" y="6156593"/>
            <a:ext cx="87484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Масштабируемая платформа, обеспечивающая создание и разворачивание широкого спектра сервисов в концепции «облачных» вычислений</a:t>
            </a:r>
            <a:endParaRPr lang="ru-RU" sz="20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928688" y="1000125"/>
            <a:ext cx="748823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Стек свободного ПО </a:t>
            </a:r>
            <a:r>
              <a:rPr lang="ru-RU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платформы «Университетский кластер»</a:t>
            </a:r>
            <a:endParaRPr lang="en-US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  <a:p>
            <a:endParaRPr lang="ru-RU" b="1" dirty="0"/>
          </a:p>
          <a:p>
            <a:r>
              <a:rPr lang="ru-RU" sz="2000" b="1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Системный уровень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:</a:t>
            </a:r>
            <a:endParaRPr lang="en-US" sz="20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Debian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GNU/Linux, Apache HTTP Server, LDAP, </a:t>
            </a:r>
            <a:r>
              <a:rPr lang="en-US" sz="20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MySQL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, PHP, </a:t>
            </a:r>
            <a:r>
              <a:rPr lang="en-US" sz="20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Joomla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,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OpenVZ,VNC</a:t>
            </a:r>
            <a:endParaRPr lang="ru-RU" sz="20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  <a:p>
            <a:endParaRPr lang="ru-RU" sz="20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Уровень</a:t>
            </a:r>
            <a:r>
              <a:rPr lang="en-US" sz="2000" b="1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middleware</a:t>
            </a:r>
            <a:r>
              <a:rPr lang="ru-RU" sz="2000" b="1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Globus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Toolkit, LSF, PBS, MAUI, </a:t>
            </a:r>
            <a:r>
              <a:rPr lang="en-US" sz="20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Hadoop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, Eucalyptus</a:t>
            </a:r>
          </a:p>
          <a:p>
            <a:endParaRPr lang="ru-RU" sz="20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Пользовательский уровень:</a:t>
            </a:r>
          </a:p>
          <a:p>
            <a:r>
              <a:rPr lang="en-US" sz="20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Rappture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Tool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,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SVN, C/C++, Fortran, Java, MATLAB 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и </a:t>
            </a:r>
            <a:r>
              <a:rPr lang="ru-RU" sz="20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т.д</a:t>
            </a:r>
            <a:endParaRPr lang="ru-RU" sz="20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  <a:p>
            <a:endParaRPr lang="ru-RU" sz="20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Уровень приложений:</a:t>
            </a:r>
          </a:p>
          <a:p>
            <a:r>
              <a:rPr lang="en-US" sz="20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OpenFOAM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ParaView,SALOME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и т.д.</a:t>
            </a:r>
            <a:endParaRPr lang="en-US" sz="20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mainwindo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538" y="1644650"/>
            <a:ext cx="5978525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0" y="663079"/>
            <a:ext cx="95405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Web</a:t>
            </a:r>
            <a:r>
              <a:rPr lang="ru-RU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-интерфейс платформы «Университетский кластер»</a:t>
            </a:r>
          </a:p>
        </p:txBody>
      </p:sp>
      <p:pic>
        <p:nvPicPr>
          <p:cNvPr id="57346" name="Picture 2" descr="C:\Documents and Settings\samov\Рабочий стол\hub_c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2214563"/>
            <a:ext cx="2439988" cy="13573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347" name="Picture 3" descr="C:\Documents and Settings\samov\Рабочий стол\hub_new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3929063"/>
            <a:ext cx="2428875" cy="26431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2000250" y="3643313"/>
            <a:ext cx="2143125" cy="18573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143375" y="5000625"/>
            <a:ext cx="2428875" cy="5715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4214813" y="3500438"/>
            <a:ext cx="2000250" cy="7858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6215063" y="3571875"/>
            <a:ext cx="428625" cy="4286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48" name="Picture 4" descr="C:\Documents and Settings\samov\Рабочий стол\logi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9888" y="1214438"/>
            <a:ext cx="2066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кругленный прямоугольник 28"/>
          <p:cNvSpPr/>
          <p:nvPr/>
        </p:nvSpPr>
        <p:spPr>
          <a:xfrm>
            <a:off x="5072063" y="1857375"/>
            <a:ext cx="1295400" cy="3571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6357938" y="1714500"/>
            <a:ext cx="357187" cy="2143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7858125" y="6286500"/>
            <a:ext cx="1152525" cy="3571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7349" name="Picture 5" descr="C:\Documents and Settings\samov\Рабочий стол\hub_news_ran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688" y="5214938"/>
            <a:ext cx="219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Прямая соединительная линия 43"/>
          <p:cNvCxnSpPr/>
          <p:nvPr/>
        </p:nvCxnSpPr>
        <p:spPr>
          <a:xfrm rot="16200000" flipV="1">
            <a:off x="7965282" y="5893593"/>
            <a:ext cx="571500" cy="2143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6929438" y="1357313"/>
            <a:ext cx="714375" cy="2857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786688" y="1357313"/>
            <a:ext cx="714375" cy="2857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8215313" y="3286125"/>
            <a:ext cx="714375" cy="2857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9" grpId="0" animBg="1"/>
      <p:bldP spid="42" grpId="0" animBg="1"/>
      <p:bldP spid="46" grpId="0" animBg="1"/>
      <p:bldP spid="47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704850"/>
            <a:ext cx="9144000" cy="56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Возможности платформы «Университетский кластер»</a:t>
            </a:r>
            <a:endParaRPr lang="ru-RU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79388" y="1628800"/>
            <a:ext cx="8785225" cy="45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ru-RU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 </a:t>
            </a:r>
            <a:r>
              <a:rPr lang="ru-RU" sz="2000" dirty="0">
                <a:solidFill>
                  <a:srgbClr val="0066CC"/>
                </a:solidFill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Платформа «Университетский кластер», как </a:t>
            </a:r>
            <a:r>
              <a:rPr lang="ru-RU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основа создания предметно-ориентированных </a:t>
            </a:r>
            <a:r>
              <a:rPr lang="en-US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web</a:t>
            </a:r>
            <a:r>
              <a:rPr lang="ru-RU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-лабораторий (</a:t>
            </a:r>
            <a:r>
              <a:rPr lang="ru-RU" sz="16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объединение </a:t>
            </a:r>
            <a:r>
              <a:rPr lang="ru-RU" sz="16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концепций </a:t>
            </a:r>
            <a:r>
              <a:rPr lang="en-US" sz="16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web 2.0 </a:t>
            </a:r>
            <a:r>
              <a:rPr lang="ru-RU" sz="16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с возможностью доступа к прикладным </a:t>
            </a:r>
            <a:r>
              <a:rPr lang="ru-RU" sz="16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моделям, поддержка </a:t>
            </a:r>
            <a:r>
              <a:rPr lang="ru-RU" sz="16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распределенной </a:t>
            </a:r>
            <a:r>
              <a:rPr lang="ru-RU" sz="16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разработки, </a:t>
            </a:r>
            <a:r>
              <a:rPr lang="ru-RU" sz="16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механизмы добавления новых </a:t>
            </a:r>
            <a:r>
              <a:rPr lang="ru-RU" sz="16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ресурсов</a:t>
            </a:r>
            <a:r>
              <a:rPr lang="ru-RU" sz="1600" dirty="0" smtClean="0">
                <a:solidFill>
                  <a:srgbClr val="0066CC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ru-RU" sz="16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визуализация </a:t>
            </a:r>
            <a:r>
              <a:rPr lang="ru-RU" sz="16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результатов и др</a:t>
            </a:r>
            <a:r>
              <a:rPr lang="ru-RU" sz="1800" i="1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.</a:t>
            </a:r>
            <a:r>
              <a:rPr lang="ru-RU" sz="18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)</a:t>
            </a:r>
          </a:p>
          <a:p>
            <a:pPr marL="609600" indent="-609600">
              <a:spcBef>
                <a:spcPct val="20000"/>
              </a:spcBef>
            </a:pPr>
            <a:r>
              <a:rPr lang="ru-RU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 	П</a:t>
            </a:r>
            <a:r>
              <a:rPr lang="ru-RU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ринципиально новая </a:t>
            </a:r>
            <a:r>
              <a:rPr lang="ru-RU" sz="18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возможность создания сообществ профессионалов в специализированных областях, стандартизации используемого инструментария, форматов хранения данных и др.</a:t>
            </a:r>
            <a:endParaRPr lang="ru-RU" sz="2000" dirty="0" smtClean="0">
              <a:solidFill>
                <a:srgbClr val="0066CC"/>
              </a:solidFill>
              <a:latin typeface="Verdana" pitchFamily="34" charset="0"/>
              <a:cs typeface="Times New Roman" pitchFamily="18" charset="0"/>
              <a:sym typeface="Wingdings 2" pitchFamily="18" charset="2"/>
            </a:endParaRPr>
          </a:p>
          <a:p>
            <a:pPr marL="609600" indent="-609600">
              <a:spcBef>
                <a:spcPct val="20000"/>
              </a:spcBef>
              <a:buFont typeface="Wingdings 2" pitchFamily="18" charset="2"/>
              <a:buChar char="¸"/>
            </a:pPr>
            <a:r>
              <a:rPr lang="ru-RU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Принципиально </a:t>
            </a:r>
            <a:r>
              <a:rPr lang="ru-RU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новые возможности по передаче знаний: </a:t>
            </a:r>
            <a:r>
              <a:rPr lang="ru-RU" sz="16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лекции, семинары (практические занятия), лабораторные работы и др.</a:t>
            </a:r>
          </a:p>
          <a:p>
            <a:pPr marL="609600" indent="-609600">
              <a:spcBef>
                <a:spcPct val="20000"/>
              </a:spcBef>
            </a:pPr>
            <a:endParaRPr lang="ru-RU" sz="1600" dirty="0">
              <a:solidFill>
                <a:srgbClr val="0066CC"/>
              </a:solidFill>
              <a:latin typeface="Verdana" pitchFamily="34" charset="0"/>
              <a:cs typeface="Times New Roman" pitchFamily="18" charset="0"/>
              <a:sym typeface="Symbol" pitchFamily="18" charset="2"/>
            </a:endParaRPr>
          </a:p>
          <a:p>
            <a:pPr marL="609600" indent="-609600">
              <a:spcBef>
                <a:spcPct val="20000"/>
              </a:spcBef>
            </a:pPr>
            <a:r>
              <a:rPr lang="ru-RU" b="1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	Интеграция науки, образования и индустрии на новом технологическом уровне</a:t>
            </a:r>
          </a:p>
          <a:p>
            <a:pPr marL="609600" indent="-609600">
              <a:spcBef>
                <a:spcPct val="20000"/>
              </a:spcBef>
            </a:pPr>
            <a:endParaRPr lang="ru-RU" sz="1800" dirty="0">
              <a:solidFill>
                <a:srgbClr val="0066CC"/>
              </a:solidFill>
              <a:latin typeface="Verdana" pitchFamily="34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620688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algn="ctr">
              <a:spcBef>
                <a:spcPct val="20000"/>
              </a:spcBef>
            </a:pPr>
            <a:r>
              <a:rPr lang="ru-RU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«Университетский кластер». Проект </a:t>
            </a:r>
            <a:r>
              <a:rPr lang="en-US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OpenCirrus</a:t>
            </a:r>
            <a:endParaRPr lang="ru-RU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388" y="3011785"/>
            <a:ext cx="8496300" cy="37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OpenCirrus</a:t>
            </a:r>
            <a:r>
              <a:rPr lang="ru-RU" sz="18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был основан компаниями НР, </a:t>
            </a:r>
            <a:r>
              <a:rPr lang="ru-RU" sz="18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Intel</a:t>
            </a:r>
            <a:r>
              <a:rPr lang="ru-RU" sz="18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и </a:t>
            </a:r>
            <a:r>
              <a:rPr lang="ru-RU" sz="1800" dirty="0" err="1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Yahoo</a:t>
            </a:r>
            <a:r>
              <a:rPr lang="en-US" sz="18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!</a:t>
            </a:r>
            <a:endParaRPr lang="ru-RU" sz="18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  <a:p>
            <a:endParaRPr lang="ru-RU" sz="18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Цель – создание открытого испытательного стенда на базе распределенных центров обработки данных, который призван поддержать разработчиков, как прикладных, так и системных программных средств в новой инновационной области «облачных вычислений»</a:t>
            </a:r>
          </a:p>
          <a:p>
            <a:endParaRPr lang="en-US" sz="18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Российская Академия наук, в составе ИСП РАН, МСЦ РАН и РНЦ «Курчатовский институт»,</a:t>
            </a:r>
            <a:r>
              <a:rPr lang="ru-RU" sz="1800" b="1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стала первой (</a:t>
            </a:r>
            <a:r>
              <a:rPr lang="ru-RU" sz="1800" b="1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июнь 2009</a:t>
            </a:r>
            <a:r>
              <a:rPr lang="ru-RU" sz="18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) в Восточной Европе и седьмой в мире организацией, присоединившейся к программе </a:t>
            </a:r>
            <a:r>
              <a:rPr lang="ru-RU" sz="18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OpenCirrus</a:t>
            </a:r>
            <a:r>
              <a:rPr lang="en-US" sz="18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став</a:t>
            </a:r>
            <a:r>
              <a:rPr lang="en-US" sz="18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одним</a:t>
            </a:r>
            <a:r>
              <a:rPr lang="en-US" sz="18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из</a:t>
            </a:r>
            <a:r>
              <a:rPr lang="en-US" sz="18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семи</a:t>
            </a:r>
            <a:r>
              <a:rPr lang="en-US" sz="18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«</a:t>
            </a:r>
            <a:r>
              <a:rPr lang="en-US" sz="18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центров</a:t>
            </a:r>
            <a:r>
              <a:rPr lang="en-US" sz="18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компетенции</a:t>
            </a:r>
            <a:r>
              <a:rPr lang="en-US" sz="18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» (Center of Excellence, COE) </a:t>
            </a:r>
          </a:p>
          <a:p>
            <a:endParaRPr lang="ru-RU" sz="18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  <a:p>
            <a:endParaRPr lang="ru-RU" sz="18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  <a:p>
            <a:endParaRPr lang="ru-RU" sz="18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4" name="Рисунок 1" descr="opencirrus_summitj_jun20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180852"/>
            <a:ext cx="6223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827088" y="836613"/>
            <a:ext cx="7391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>
              <a:spcBef>
                <a:spcPct val="20000"/>
              </a:spcBef>
            </a:pPr>
            <a:r>
              <a:rPr lang="en-US" sz="320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OpenCirrus</a:t>
            </a:r>
            <a:r>
              <a:rPr lang="ru-RU" sz="320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– география проекта</a:t>
            </a:r>
            <a:endParaRPr lang="ru-RU" sz="280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7411" name="Picture 2" descr="r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1643063"/>
            <a:ext cx="8916987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55650" y="785813"/>
            <a:ext cx="73914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Концепция «Облачных </a:t>
            </a:r>
            <a:r>
              <a:rPr lang="ru-RU" sz="28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вычислений»</a:t>
            </a:r>
            <a:endParaRPr lang="ru-RU" sz="28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19075" y="1843088"/>
            <a:ext cx="84963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ru-RU" sz="22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    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Все есть сервис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XaaS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)</a:t>
            </a:r>
            <a:endParaRPr lang="ru-RU" sz="20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  <a:p>
            <a:pPr marL="1371600" lvl="2" indent="-457200">
              <a:spcBef>
                <a:spcPct val="20000"/>
              </a:spcBef>
            </a:pP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AaaS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приложения как сервис</a:t>
            </a:r>
          </a:p>
          <a:p>
            <a:pPr marL="1371600" lvl="2" indent="-457200">
              <a:spcBef>
                <a:spcPct val="20000"/>
              </a:spcBef>
            </a:pP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PaaS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платформа как сервис</a:t>
            </a:r>
          </a:p>
          <a:p>
            <a:pPr marL="1371600" lvl="2" indent="-457200">
              <a:spcBef>
                <a:spcPct val="20000"/>
              </a:spcBef>
            </a:pP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SaaS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программное обеспечение как сервис</a:t>
            </a:r>
          </a:p>
          <a:p>
            <a:pPr marL="1371600" lvl="2" indent="-457200">
              <a:spcBef>
                <a:spcPct val="20000"/>
              </a:spcBef>
            </a:pP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DaaS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данные как сервис</a:t>
            </a:r>
          </a:p>
          <a:p>
            <a:pPr marL="1371600" lvl="2" indent="-457200">
              <a:spcBef>
                <a:spcPct val="20000"/>
              </a:spcBef>
            </a:pP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IaaS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инфраструктура как сервис</a:t>
            </a:r>
          </a:p>
          <a:p>
            <a:pPr marL="1371600" lvl="2" indent="-457200">
              <a:spcBef>
                <a:spcPct val="20000"/>
              </a:spcBef>
            </a:pP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HaaS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оборудование как сервис</a:t>
            </a:r>
          </a:p>
          <a:p>
            <a:pPr marL="609600" indent="-609600">
              <a:spcBef>
                <a:spcPct val="20000"/>
              </a:spcBef>
            </a:pPr>
            <a:endParaRPr lang="ru-RU" sz="22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ru-RU" sz="22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   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В</a:t>
            </a:r>
            <a:r>
              <a:rPr lang="ru-RU" altLang="ko-KR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оплощение давней мечты о компьютерном обслуживании</a:t>
            </a:r>
            <a:r>
              <a:rPr lang="en-US" altLang="ko-KR" sz="2000" dirty="0">
                <a:solidFill>
                  <a:srgbClr val="0066CC"/>
                </a:solidFill>
                <a:latin typeface="Verdana" pitchFamily="34" charset="0"/>
                <a:ea typeface="굴림" charset="-127"/>
                <a:cs typeface="Times New Roman" pitchFamily="18" charset="0"/>
              </a:rPr>
              <a:t> </a:t>
            </a:r>
            <a:r>
              <a:rPr lang="ru-RU" altLang="ko-KR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на уровне обычной коммунальной услуги: </a:t>
            </a:r>
            <a:r>
              <a:rPr lang="ru-RU" altLang="ko-KR" sz="2000" dirty="0">
                <a:solidFill>
                  <a:srgbClr val="0066CC"/>
                </a:solidFill>
                <a:latin typeface="Arial" charset="0"/>
              </a:rPr>
              <a:t/>
            </a:r>
            <a:br>
              <a:rPr lang="ru-RU" altLang="ko-KR" sz="2000" dirty="0">
                <a:solidFill>
                  <a:srgbClr val="0066CC"/>
                </a:solidFill>
                <a:latin typeface="Arial" charset="0"/>
              </a:rPr>
            </a:br>
            <a:r>
              <a:rPr lang="ru-RU" altLang="ko-KR" sz="2000" dirty="0">
                <a:solidFill>
                  <a:srgbClr val="0066CC"/>
                </a:solidFill>
                <a:sym typeface="Wingdings 2" pitchFamily="18" charset="2"/>
              </a:rPr>
              <a:t></a:t>
            </a:r>
            <a:r>
              <a:rPr lang="ru-RU" altLang="ko-KR" sz="2000" dirty="0"/>
              <a:t> </a:t>
            </a:r>
            <a:r>
              <a:rPr lang="ru-RU" altLang="ko-KR" sz="2000" dirty="0">
                <a:solidFill>
                  <a:srgbClr val="0066CC"/>
                </a:solidFill>
                <a:latin typeface="Arial" charset="0"/>
              </a:rPr>
              <a:t>	масштабируемость </a:t>
            </a:r>
          </a:p>
          <a:p>
            <a:pPr marL="609600" indent="-609600">
              <a:spcBef>
                <a:spcPct val="20000"/>
              </a:spcBef>
            </a:pPr>
            <a:r>
              <a:rPr lang="ru-RU" altLang="ko-KR" sz="2000" dirty="0">
                <a:solidFill>
                  <a:srgbClr val="0066CC"/>
                </a:solidFill>
                <a:latin typeface="Arial" charset="0"/>
              </a:rPr>
              <a:t>	</a:t>
            </a:r>
            <a:r>
              <a:rPr lang="ru-RU" altLang="ko-KR" sz="2000" dirty="0">
                <a:solidFill>
                  <a:srgbClr val="0066CC"/>
                </a:solidFill>
                <a:sym typeface="Wingdings 2" pitchFamily="18" charset="2"/>
              </a:rPr>
              <a:t></a:t>
            </a:r>
            <a:r>
              <a:rPr lang="ru-RU" altLang="ko-KR" sz="2000" dirty="0"/>
              <a:t> 	</a:t>
            </a:r>
            <a:r>
              <a:rPr lang="ru-RU" altLang="ko-KR" sz="2000" dirty="0">
                <a:solidFill>
                  <a:srgbClr val="0066CC"/>
                </a:solidFill>
                <a:latin typeface="Arial" charset="0"/>
              </a:rPr>
              <a:t>оплата по реальному использованию (</a:t>
            </a:r>
            <a:r>
              <a:rPr lang="en-US" sz="2000" dirty="0">
                <a:solidFill>
                  <a:srgbClr val="0066CC"/>
                </a:solidFill>
                <a:latin typeface="Arial" charset="0"/>
              </a:rPr>
              <a:t>pay-as-you-go</a:t>
            </a:r>
            <a:r>
              <a:rPr lang="ru-RU" altLang="ko-KR" sz="2000" dirty="0">
                <a:solidFill>
                  <a:srgbClr val="0066CC"/>
                </a:solidFill>
                <a:latin typeface="Arial" charset="0"/>
              </a:rPr>
              <a:t>)</a:t>
            </a:r>
            <a:endParaRPr lang="ru-RU" sz="22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285750" y="6386513"/>
            <a:ext cx="8786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spcBef>
                <a:spcPct val="20000"/>
              </a:spcBef>
            </a:pPr>
            <a:r>
              <a:rPr lang="ru-RU" sz="1800" b="1" dirty="0">
                <a:solidFill>
                  <a:srgbClr val="0066CC"/>
                </a:solidFill>
              </a:rPr>
              <a:t>Ожидаемый рост рынка облачных вычислений к 2015 г. до 200 млрд. долларов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692150"/>
            <a:ext cx="8964612" cy="936625"/>
          </a:xfrm>
        </p:spPr>
        <p:txBody>
          <a:bodyPr/>
          <a:lstStyle/>
          <a:p>
            <a:pPr algn="l"/>
            <a:r>
              <a:rPr lang="en-US" sz="2400" smtClean="0"/>
              <a:t>15-16 </a:t>
            </a:r>
            <a:r>
              <a:rPr lang="ru-RU" sz="2400" smtClean="0"/>
              <a:t>Апрель</a:t>
            </a:r>
            <a:r>
              <a:rPr lang="en-US" sz="2400" smtClean="0"/>
              <a:t>. </a:t>
            </a:r>
            <a:r>
              <a:rPr lang="ru-RU" sz="2400" smtClean="0"/>
              <a:t>Конференция «Облачные вычисления. Образование. Исследования. Разработки 2010»</a:t>
            </a:r>
            <a:endParaRPr lang="ru-RU" sz="2400" smtClean="0">
              <a:solidFill>
                <a:srgbClr val="0066CC"/>
              </a:solidFill>
              <a:latin typeface="Verdana" pitchFamily="34" charset="0"/>
              <a:cs typeface="Times New Roman" pitchFamily="18" charset="0"/>
              <a:sym typeface="Arial" pitchFamily="34" charset="0"/>
            </a:endParaRPr>
          </a:p>
        </p:txBody>
      </p:sp>
      <p:pic>
        <p:nvPicPr>
          <p:cNvPr id="5123" name="Picture 6" descr="R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5" y="1757363"/>
            <a:ext cx="2597150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2914650" y="1844675"/>
            <a:ext cx="6049963" cy="1200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Более 120 участников из 80 организаций</a:t>
            </a:r>
            <a:r>
              <a:rPr lang="en-US" b="1"/>
              <a:t> (</a:t>
            </a:r>
            <a:r>
              <a:rPr lang="ru-RU" b="1"/>
              <a:t>Университеты РФ</a:t>
            </a:r>
            <a:r>
              <a:rPr lang="en-US" b="1"/>
              <a:t>, HP, Yahoo!, Microsoft, Intel, </a:t>
            </a:r>
            <a:r>
              <a:rPr lang="ru-RU" b="1"/>
              <a:t> Представители власти</a:t>
            </a:r>
            <a:r>
              <a:rPr lang="en-US" b="1"/>
              <a:t>, </a:t>
            </a:r>
            <a:r>
              <a:rPr lang="ru-RU" b="1"/>
              <a:t>индустрия</a:t>
            </a:r>
            <a:r>
              <a:rPr lang="en-US" b="1"/>
              <a:t>)</a:t>
            </a:r>
          </a:p>
        </p:txBody>
      </p:sp>
      <p:pic>
        <p:nvPicPr>
          <p:cNvPr id="5125" name="Picture 12" descr="p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3621088"/>
            <a:ext cx="618331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13"/>
          <p:cNvSpPr>
            <a:spLocks noChangeArrowheads="1"/>
          </p:cNvSpPr>
          <p:nvPr/>
        </p:nvSpPr>
        <p:spPr bwMode="auto">
          <a:xfrm>
            <a:off x="468313" y="5661025"/>
            <a:ext cx="84248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Материалы конференции</a:t>
            </a:r>
            <a:r>
              <a:rPr lang="en-US"/>
              <a:t>:</a:t>
            </a:r>
            <a:endParaRPr lang="ru-RU"/>
          </a:p>
          <a:p>
            <a:r>
              <a:rPr lang="en-US"/>
              <a:t>http://www.ispras.ru/ru/unicluster/conf/2010/report.php</a:t>
            </a:r>
          </a:p>
        </p:txBody>
      </p:sp>
      <p:pic>
        <p:nvPicPr>
          <p:cNvPr id="11" name="Рисунок 10" descr="c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142875"/>
            <a:ext cx="44100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kb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5" y="142875"/>
            <a:ext cx="42195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tk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5" y="3357563"/>
            <a:ext cx="44386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79512" y="785813"/>
            <a:ext cx="8856984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«Университетский кластер</a:t>
            </a:r>
            <a:r>
              <a:rPr lang="ru-RU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». Текущее состояние.</a:t>
            </a:r>
            <a:endParaRPr lang="ru-RU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16024" y="1844823"/>
            <a:ext cx="8820472" cy="43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Базовые </a:t>
            </a:r>
            <a:r>
              <a:rPr lang="ru-RU" sz="2000" b="1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сетевые </a:t>
            </a:r>
            <a:r>
              <a:rPr lang="ru-RU" sz="2000" b="1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службы</a:t>
            </a:r>
            <a:r>
              <a:rPr lang="ru-RU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: служба 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доменных имен 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DNS, 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централизованная авторизация, каталог </a:t>
            </a:r>
            <a:r>
              <a:rPr lang="ru-RU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ресурсов и др.</a:t>
            </a:r>
            <a:endParaRPr lang="ru-RU" sz="20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Базовые </a:t>
            </a:r>
            <a:r>
              <a:rPr lang="ru-RU" sz="2000" b="1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сервисы</a:t>
            </a:r>
            <a:r>
              <a:rPr lang="ru-RU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: совместная разработка распределенными коллективами, </a:t>
            </a:r>
            <a:r>
              <a:rPr lang="ru-RU" sz="2000" dirty="0" err="1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вебинары</a:t>
            </a:r>
            <a:r>
              <a:rPr lang="ru-RU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и др.</a:t>
            </a:r>
            <a:endParaRPr lang="ru-RU" sz="20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Сервисы проекта </a:t>
            </a:r>
            <a:r>
              <a:rPr lang="en-US" sz="2000" b="1" dirty="0" err="1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OpenCirrus</a:t>
            </a:r>
            <a:r>
              <a:rPr lang="en-US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Physical 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Resource Set (</a:t>
            </a:r>
            <a:r>
              <a:rPr lang="ru-RU" sz="2000" i="1" u="sng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Tyco</a:t>
            </a:r>
            <a:r>
              <a:rPr lang="en-US" sz="2000" i="1" u="sng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on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), Elastic Compute (</a:t>
            </a:r>
            <a:r>
              <a:rPr lang="en-US" sz="2000" i="1" u="sng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Tashi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), </a:t>
            </a:r>
            <a:r>
              <a:rPr lang="en-US" sz="2000" dirty="0" err="1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работ</a:t>
            </a:r>
            <a:r>
              <a:rPr lang="ru-RU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а</a:t>
            </a:r>
            <a:r>
              <a:rPr lang="en-US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с </a:t>
            </a:r>
            <a:r>
              <a:rPr lang="en-US" sz="20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большими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распределенными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массивами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данных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(</a:t>
            </a:r>
            <a:r>
              <a:rPr lang="en-US" sz="2000" i="1" u="sng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Hadoop</a:t>
            </a:r>
            <a:r>
              <a:rPr lang="en-US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).</a:t>
            </a:r>
            <a:endParaRPr lang="ru-RU" sz="2000" dirty="0" smtClean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ru-RU" sz="20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b="1" i="1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Web</a:t>
            </a:r>
            <a:r>
              <a:rPr lang="ru-RU" sz="2000" b="1" i="1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-лаборатория в области МСС на базе открытых пакетов </a:t>
            </a:r>
            <a:r>
              <a:rPr lang="ru-RU" sz="2000" b="1" i="1" dirty="0" err="1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OpenFOAM</a:t>
            </a:r>
            <a:r>
              <a:rPr lang="ru-RU" sz="2000" b="1" i="1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ParaView</a:t>
            </a:r>
            <a:r>
              <a:rPr lang="ru-RU" sz="2000" b="1" i="1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(</a:t>
            </a:r>
            <a:r>
              <a:rPr lang="ru-RU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визуализация</a:t>
            </a:r>
            <a:r>
              <a:rPr lang="ru-RU" sz="2000" b="1" i="1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), SALOME (</a:t>
            </a:r>
            <a:r>
              <a:rPr lang="ru-RU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построение расчетных сеток</a:t>
            </a:r>
            <a:r>
              <a:rPr lang="ru-RU" sz="2000" b="1" i="1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) </a:t>
            </a:r>
            <a:r>
              <a:rPr lang="ru-RU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и др</a:t>
            </a:r>
            <a:r>
              <a:rPr lang="ru-RU" sz="2000" b="1" i="1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.</a:t>
            </a:r>
            <a:endParaRPr lang="en-US" sz="2000" b="1" i="1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1295628" y="620688"/>
            <a:ext cx="54964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Web</a:t>
            </a:r>
            <a:r>
              <a:rPr lang="ru-RU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-лаборатория в области </a:t>
            </a:r>
            <a:r>
              <a:rPr lang="ru-RU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МСС</a:t>
            </a:r>
            <a:endParaRPr lang="ru-RU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6147" name="Рисунок 2" descr="IMG_276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215063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179512" y="3717032"/>
            <a:ext cx="8784976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Основная задача </a:t>
            </a:r>
            <a:r>
              <a:rPr lang="ru-RU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– создание сообщества пользователей и разработчиков:</a:t>
            </a:r>
          </a:p>
          <a:p>
            <a:r>
              <a:rPr lang="ru-RU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- 15 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марта </a:t>
            </a:r>
            <a:r>
              <a:rPr lang="ru-RU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2011. Семинар по вопросам 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использования открытых прикладных пакетов </a:t>
            </a:r>
            <a:r>
              <a:rPr lang="ru-RU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(</a:t>
            </a:r>
            <a:r>
              <a:rPr lang="ru-RU" sz="2000" dirty="0" err="1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OpenFOAM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, SALOME, </a:t>
            </a:r>
            <a:r>
              <a:rPr lang="ru-RU" sz="2000" dirty="0" err="1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ParaView</a:t>
            </a:r>
            <a:r>
              <a:rPr lang="ru-RU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). Более 50 участников из 37 организаций</a:t>
            </a:r>
          </a:p>
          <a:p>
            <a:r>
              <a:rPr lang="ru-RU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- 18-19 апреля 2011. Обучение пользователей пакетов.</a:t>
            </a:r>
          </a:p>
          <a:p>
            <a:r>
              <a:rPr lang="ru-RU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- 3 июня 2011. Семинар в 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рамках </a:t>
            </a:r>
            <a:r>
              <a:rPr lang="ru-RU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конференции 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«Облачные вычисления. Образование. Исследования. Разработка</a:t>
            </a:r>
            <a:r>
              <a:rPr lang="ru-RU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»</a:t>
            </a:r>
          </a:p>
          <a:p>
            <a:r>
              <a:rPr lang="ru-RU" sz="20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- Ноябрь 2011. Семинар по итогам развития лаборатории</a:t>
            </a:r>
            <a:endParaRPr lang="en-US" sz="20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top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857250"/>
            <a:ext cx="6116637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ru-RU" sz="222300">
                <a:solidFill>
                  <a:srgbClr val="004082"/>
                </a:solidFill>
                <a:latin typeface="Arial" pitchFamily="34" charset="0"/>
              </a:rPr>
              <a:t>Конференция «Облачные вычисления. </a:t>
            </a:r>
            <a:br>
              <a:rPr lang="ru-RU" sz="222300">
                <a:solidFill>
                  <a:srgbClr val="004082"/>
                </a:solidFill>
                <a:latin typeface="Arial" pitchFamily="34" charset="0"/>
              </a:rPr>
            </a:br>
            <a:r>
              <a:rPr lang="ru-RU" sz="222300">
                <a:solidFill>
                  <a:srgbClr val="004082"/>
                </a:solidFill>
                <a:latin typeface="Arial" pitchFamily="34" charset="0"/>
              </a:rPr>
              <a:t>Образование. Исследования. Разработка» 2011</a:t>
            </a:r>
          </a:p>
          <a:p>
            <a:pPr eaLnBrk="0" hangingPunct="0"/>
            <a:r>
              <a:rPr lang="ru-RU" sz="900">
                <a:latin typeface="Arial" pitchFamily="34" charset="0"/>
              </a:rPr>
              <a:t/>
            </a:r>
            <a:br>
              <a:rPr lang="ru-RU" sz="900">
                <a:latin typeface="Arial" pitchFamily="34" charset="0"/>
              </a:rPr>
            </a:br>
            <a:endParaRPr lang="ru-RU" sz="1800">
              <a:latin typeface="Arial" pitchFamily="34" charset="0"/>
            </a:endParaRP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571500" y="3071813"/>
            <a:ext cx="8286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31 мая - 3 июня, Москва, Россия  Конференция «Облачные вычисления. Образование. Исследования. Разработка» 2011</a:t>
            </a:r>
          </a:p>
        </p:txBody>
      </p:sp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262930" y="4941168"/>
            <a:ext cx="14287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/>
              <a:t>IEEE CS является техническим спонсором</a:t>
            </a:r>
          </a:p>
          <a:p>
            <a:r>
              <a:rPr lang="ru-RU" sz="1600" b="1" dirty="0" smtClean="0"/>
              <a:t>конференции</a:t>
            </a:r>
            <a:r>
              <a:rPr lang="en-US" sz="1600" b="1" dirty="0" smtClean="0"/>
              <a:t>Open Cirrus Summit 2011</a:t>
            </a:r>
            <a:endParaRPr lang="ru-RU" sz="1600" b="1" dirty="0"/>
          </a:p>
        </p:txBody>
      </p:sp>
      <p:pic>
        <p:nvPicPr>
          <p:cNvPr id="7174" name="Рисунок 5" descr="IEEE_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243" y="3929063"/>
            <a:ext cx="798512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Прямоугольник 3"/>
          <p:cNvSpPr>
            <a:spLocks noChangeArrowheads="1"/>
          </p:cNvSpPr>
          <p:nvPr/>
        </p:nvSpPr>
        <p:spPr bwMode="auto">
          <a:xfrm>
            <a:off x="1928812" y="3861048"/>
            <a:ext cx="7035675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31 </a:t>
            </a:r>
            <a:r>
              <a:rPr lang="ru-RU" sz="16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мая. Секция посвященная аспектам развития программы «Университетский кластер»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1-3 июня. Международная конференция </a:t>
            </a:r>
            <a:r>
              <a:rPr lang="en-US" sz="16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Open Cirrus Summit 2011. </a:t>
            </a:r>
            <a:endParaRPr lang="ru-RU" sz="16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3 июня. Семинар посвященный вопросам связанным с использованием открытых пакетов </a:t>
            </a:r>
            <a:r>
              <a:rPr lang="ru-RU" sz="16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Salome</a:t>
            </a:r>
            <a:r>
              <a:rPr lang="ru-RU" sz="16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OpenFOAM</a:t>
            </a:r>
            <a:r>
              <a:rPr lang="ru-RU" sz="16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Paraview</a:t>
            </a:r>
            <a:r>
              <a:rPr lang="ru-RU" sz="16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для решения задач МСС</a:t>
            </a:r>
          </a:p>
        </p:txBody>
      </p:sp>
      <p:sp>
        <p:nvSpPr>
          <p:cNvPr id="7176" name="Прямоугольник 7"/>
          <p:cNvSpPr>
            <a:spLocks noChangeArrowheads="1"/>
          </p:cNvSpPr>
          <p:nvPr/>
        </p:nvSpPr>
        <p:spPr bwMode="auto">
          <a:xfrm>
            <a:off x="1895028" y="6021288"/>
            <a:ext cx="72489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hlinkClick r:id="rId4"/>
              </a:rPr>
              <a:t>http://</a:t>
            </a:r>
            <a:r>
              <a:rPr lang="en-US" sz="18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hlinkClick r:id="rId4"/>
              </a:rPr>
              <a:t>www.ispras.ru/ru/unicluster/conf/2011/about.php</a:t>
            </a:r>
            <a:r>
              <a:rPr lang="ru-RU" sz="1800" dirty="0" smtClean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 </a:t>
            </a:r>
            <a:endParaRPr lang="ru-RU" sz="18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19075" y="1843088"/>
            <a:ext cx="84963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ru-RU" sz="22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   </a:t>
            </a:r>
            <a:endParaRPr lang="ru-RU" sz="22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179512" y="2636912"/>
            <a:ext cx="87868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0066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Спасибо!</a:t>
            </a:r>
            <a:endParaRPr lang="ru-RU" sz="3200" b="1" dirty="0">
              <a:solidFill>
                <a:srgbClr val="0066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827088" y="836613"/>
            <a:ext cx="7391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Примеры применения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79388" y="1747838"/>
            <a:ext cx="87852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ru-RU" sz="2000">
                <a:solidFill>
                  <a:srgbClr val="0066CC"/>
                </a:solidFill>
                <a:latin typeface="Arial" charset="0"/>
                <a:sym typeface="Symbol" pitchFamily="18" charset="2"/>
              </a:rPr>
              <a:t>	</a:t>
            </a:r>
            <a:r>
              <a:rPr lang="ru-RU" sz="2000">
                <a:solidFill>
                  <a:srgbClr val="0066CC"/>
                </a:solidFill>
                <a:latin typeface="Arial" charset="0"/>
                <a:cs typeface="Times New Roman" pitchFamily="18" charset="0"/>
                <a:sym typeface="Wingdings 2" pitchFamily="18" charset="2"/>
              </a:rPr>
              <a:t></a:t>
            </a:r>
            <a:r>
              <a:rPr lang="ru-RU" sz="2000">
                <a:solidFill>
                  <a:srgbClr val="0066CC"/>
                </a:solidFill>
                <a:latin typeface="Arial" charset="0"/>
                <a:sym typeface="Symbol" pitchFamily="18" charset="2"/>
              </a:rPr>
              <a:t> Конвертирование большого количества файлов из одного формата в другой (пакетная обработка)</a:t>
            </a:r>
            <a:r>
              <a:rPr lang="en-US" sz="2000">
                <a:solidFill>
                  <a:srgbClr val="0066CC"/>
                </a:solidFill>
                <a:latin typeface="Arial" charset="0"/>
                <a:sym typeface="Symbol" pitchFamily="18" charset="2"/>
              </a:rPr>
              <a:t> </a:t>
            </a:r>
            <a:endParaRPr lang="ru-RU" sz="2000">
              <a:solidFill>
                <a:srgbClr val="0066CC"/>
              </a:solidFill>
              <a:latin typeface="Arial" charset="0"/>
              <a:sym typeface="Symbol" pitchFamily="18" charset="2"/>
            </a:endParaRPr>
          </a:p>
          <a:p>
            <a:pPr marL="609600" indent="-609600">
              <a:spcBef>
                <a:spcPct val="20000"/>
              </a:spcBef>
            </a:pPr>
            <a:r>
              <a:rPr lang="ru-RU" sz="2000">
                <a:solidFill>
                  <a:srgbClr val="0066CC"/>
                </a:solidFill>
                <a:latin typeface="Arial" charset="0"/>
                <a:sym typeface="Symbol" pitchFamily="18" charset="2"/>
              </a:rPr>
              <a:t>		</a:t>
            </a:r>
            <a:r>
              <a:rPr lang="en-US" sz="2000" i="1" u="sng">
                <a:solidFill>
                  <a:srgbClr val="0066CC"/>
                </a:solidFill>
                <a:latin typeface="Arial" charset="0"/>
                <a:sym typeface="Symbol" pitchFamily="18" charset="2"/>
              </a:rPr>
              <a:t>Washington post</a:t>
            </a:r>
            <a:r>
              <a:rPr lang="ru-RU" sz="2000">
                <a:solidFill>
                  <a:srgbClr val="0066CC"/>
                </a:solidFill>
                <a:latin typeface="Arial" charset="0"/>
                <a:sym typeface="Symbol" pitchFamily="18" charset="2"/>
              </a:rPr>
              <a:t>: </a:t>
            </a:r>
            <a:r>
              <a:rPr lang="ru-RU" sz="1600">
                <a:solidFill>
                  <a:srgbClr val="0066CC"/>
                </a:solidFill>
                <a:latin typeface="Arial" charset="0"/>
                <a:sym typeface="Symbol" pitchFamily="18" charset="2"/>
              </a:rPr>
              <a:t>17.5 тыс. стр. документации </a:t>
            </a:r>
            <a:r>
              <a:rPr lang="en-US" sz="1600">
                <a:solidFill>
                  <a:srgbClr val="0066CC"/>
                </a:solidFill>
                <a:latin typeface="Arial" charset="0"/>
                <a:sym typeface="Symbol" pitchFamily="18" charset="2"/>
              </a:rPr>
              <a:t>– </a:t>
            </a:r>
            <a:r>
              <a:rPr lang="ru-RU" sz="1600">
                <a:solidFill>
                  <a:srgbClr val="0066CC"/>
                </a:solidFill>
                <a:latin typeface="Arial" charset="0"/>
                <a:sym typeface="Symbol" pitchFamily="18" charset="2"/>
              </a:rPr>
              <a:t>1500 серверчасов – 200 </a:t>
            </a:r>
            <a:r>
              <a:rPr lang="en-US" sz="1600">
                <a:solidFill>
                  <a:srgbClr val="0066CC"/>
                </a:solidFill>
                <a:latin typeface="Arial" charset="0"/>
                <a:sym typeface="Symbol" pitchFamily="18" charset="2"/>
              </a:rPr>
              <a:t>EC2</a:t>
            </a:r>
            <a:endParaRPr lang="ru-RU" sz="1600" i="1" u="sng">
              <a:solidFill>
                <a:srgbClr val="0066CC"/>
              </a:solidFill>
              <a:latin typeface="Arial" charset="0"/>
              <a:sym typeface="Symbol" pitchFamily="18" charset="2"/>
            </a:endParaRPr>
          </a:p>
          <a:p>
            <a:pPr marL="609600" indent="-609600">
              <a:spcBef>
                <a:spcPct val="20000"/>
              </a:spcBef>
            </a:pPr>
            <a:r>
              <a:rPr lang="ru-RU" sz="2000">
                <a:solidFill>
                  <a:srgbClr val="0066CC"/>
                </a:solidFill>
                <a:latin typeface="Arial" charset="0"/>
                <a:sym typeface="Symbol" pitchFamily="18" charset="2"/>
              </a:rPr>
              <a:t>	</a:t>
            </a:r>
            <a:r>
              <a:rPr lang="ru-RU" sz="2000">
                <a:solidFill>
                  <a:srgbClr val="0066CC"/>
                </a:solidFill>
                <a:latin typeface="Arial" charset="0"/>
                <a:cs typeface="Times New Roman" pitchFamily="18" charset="0"/>
                <a:sym typeface="Wingdings 2" pitchFamily="18" charset="2"/>
              </a:rPr>
              <a:t> </a:t>
            </a:r>
            <a:r>
              <a:rPr lang="ru-RU" sz="2000">
                <a:solidFill>
                  <a:srgbClr val="0066CC"/>
                </a:solidFill>
                <a:latin typeface="Arial" charset="0"/>
                <a:sym typeface="Symbol" pitchFamily="18" charset="2"/>
              </a:rPr>
              <a:t>Обработка запросов в </a:t>
            </a:r>
            <a:r>
              <a:rPr lang="en-US" sz="2000">
                <a:solidFill>
                  <a:srgbClr val="0066CC"/>
                </a:solidFill>
                <a:latin typeface="Arial" charset="0"/>
                <a:sym typeface="Symbol" pitchFamily="18" charset="2"/>
              </a:rPr>
              <a:t>Google </a:t>
            </a:r>
            <a:r>
              <a:rPr lang="ru-RU" sz="2000">
                <a:solidFill>
                  <a:srgbClr val="0066CC"/>
                </a:solidFill>
                <a:latin typeface="Arial" charset="0"/>
                <a:sym typeface="Symbol" pitchFamily="18" charset="2"/>
              </a:rPr>
              <a:t>(</a:t>
            </a:r>
            <a:r>
              <a:rPr lang="en-US" sz="2000">
                <a:solidFill>
                  <a:srgbClr val="0066CC"/>
                </a:solidFill>
                <a:latin typeface="Arial" charset="0"/>
                <a:sym typeface="Symbol" pitchFamily="18" charset="2"/>
              </a:rPr>
              <a:t>MapReduce)</a:t>
            </a:r>
            <a:endParaRPr lang="ru-RU" sz="2000">
              <a:solidFill>
                <a:srgbClr val="0066CC"/>
              </a:solidFill>
              <a:latin typeface="Arial" charset="0"/>
              <a:sym typeface="Symbol" pitchFamily="18" charset="2"/>
            </a:endParaRPr>
          </a:p>
          <a:p>
            <a:pPr marL="609600" indent="-609600">
              <a:spcBef>
                <a:spcPct val="20000"/>
              </a:spcBef>
            </a:pPr>
            <a:r>
              <a:rPr lang="ru-RU" sz="2000">
                <a:solidFill>
                  <a:srgbClr val="0066CC"/>
                </a:solidFill>
                <a:latin typeface="Arial" charset="0"/>
                <a:sym typeface="Symbol" pitchFamily="18" charset="2"/>
              </a:rPr>
              <a:t>		</a:t>
            </a:r>
            <a:r>
              <a:rPr lang="ru-RU" sz="1600">
                <a:solidFill>
                  <a:srgbClr val="0066CC"/>
                </a:solidFill>
                <a:latin typeface="Arial" charset="0"/>
                <a:sym typeface="Symbol" pitchFamily="18" charset="2"/>
              </a:rPr>
              <a:t>несколько тысяч запросов в секунду, каждый запрос – </a:t>
            </a:r>
            <a:r>
              <a:rPr lang="en-US" sz="1600">
                <a:solidFill>
                  <a:srgbClr val="0066CC"/>
                </a:solidFill>
                <a:latin typeface="Arial" charset="0"/>
                <a:sym typeface="Symbol" pitchFamily="18" charset="2"/>
              </a:rPr>
              <a:t>20000</a:t>
            </a:r>
            <a:r>
              <a:rPr lang="ru-RU" sz="1600">
                <a:solidFill>
                  <a:srgbClr val="0066CC"/>
                </a:solidFill>
                <a:latin typeface="Arial" charset="0"/>
                <a:sym typeface="Symbol" pitchFamily="18" charset="2"/>
              </a:rPr>
              <a:t> серверов</a:t>
            </a:r>
            <a:endParaRPr lang="en-US" sz="1600">
              <a:solidFill>
                <a:srgbClr val="0066CC"/>
              </a:solidFill>
              <a:latin typeface="Arial" charset="0"/>
              <a:sym typeface="Symbol" pitchFamily="18" charset="2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2000">
                <a:solidFill>
                  <a:srgbClr val="0066CC"/>
                </a:solidFill>
                <a:latin typeface="Arial" charset="0"/>
                <a:sym typeface="Symbol" pitchFamily="18" charset="2"/>
              </a:rPr>
              <a:t>	</a:t>
            </a:r>
            <a:r>
              <a:rPr lang="ru-RU" sz="2000">
                <a:solidFill>
                  <a:srgbClr val="0066CC"/>
                </a:solidFill>
                <a:latin typeface="Arial" charset="0"/>
                <a:cs typeface="Times New Roman" pitchFamily="18" charset="0"/>
                <a:sym typeface="Wingdings 2" pitchFamily="18" charset="2"/>
              </a:rPr>
              <a:t></a:t>
            </a:r>
            <a:r>
              <a:rPr lang="en-US" sz="2000">
                <a:solidFill>
                  <a:srgbClr val="0066CC"/>
                </a:solidFill>
                <a:latin typeface="Arial" charset="0"/>
                <a:sym typeface="Symbol" pitchFamily="18" charset="2"/>
              </a:rPr>
              <a:t> </a:t>
            </a:r>
            <a:r>
              <a:rPr lang="ru-RU" sz="2000">
                <a:solidFill>
                  <a:srgbClr val="0066CC"/>
                </a:solidFill>
                <a:latin typeface="Arial" charset="0"/>
                <a:sym typeface="Symbol" pitchFamily="18" charset="2"/>
              </a:rPr>
              <a:t>Перенос в «облако» приложений, выполняемых на ПК</a:t>
            </a:r>
            <a:r>
              <a:rPr lang="en-US" sz="2000">
                <a:solidFill>
                  <a:srgbClr val="0066CC"/>
                </a:solidFill>
                <a:latin typeface="Arial" charset="0"/>
                <a:sym typeface="Symbol" pitchFamily="18" charset="2"/>
              </a:rPr>
              <a:t> </a:t>
            </a:r>
            <a:r>
              <a:rPr lang="ru-RU" sz="2000">
                <a:solidFill>
                  <a:srgbClr val="0066CC"/>
                </a:solidFill>
                <a:latin typeface="Arial" charset="0"/>
                <a:sym typeface="Symbol" pitchFamily="18" charset="2"/>
              </a:rPr>
              <a:t>	</a:t>
            </a:r>
            <a:r>
              <a:rPr lang="en-US" sz="2000" i="1" u="sng">
                <a:solidFill>
                  <a:srgbClr val="0066CC"/>
                </a:solidFill>
                <a:latin typeface="Arial" charset="0"/>
                <a:sym typeface="Symbol" pitchFamily="18" charset="2"/>
              </a:rPr>
              <a:t>Matlab</a:t>
            </a:r>
            <a:endParaRPr lang="ru-RU" sz="2000">
              <a:solidFill>
                <a:srgbClr val="0066CC"/>
              </a:solidFill>
              <a:latin typeface="Arial" charset="0"/>
              <a:sym typeface="Symbol" pitchFamily="18" charset="2"/>
            </a:endParaRPr>
          </a:p>
          <a:p>
            <a:pPr marL="609600" indent="-609600">
              <a:spcBef>
                <a:spcPct val="20000"/>
              </a:spcBef>
            </a:pPr>
            <a:r>
              <a:rPr lang="ru-RU" sz="2000">
                <a:solidFill>
                  <a:srgbClr val="0066CC"/>
                </a:solidFill>
                <a:latin typeface="Arial" charset="0"/>
                <a:sym typeface="Symbol" pitchFamily="18" charset="2"/>
              </a:rPr>
              <a:t>	</a:t>
            </a:r>
            <a:r>
              <a:rPr lang="ru-RU" sz="2000">
                <a:solidFill>
                  <a:srgbClr val="0066CC"/>
                </a:solidFill>
                <a:latin typeface="Arial" charset="0"/>
                <a:cs typeface="Times New Roman" pitchFamily="18" charset="0"/>
                <a:sym typeface="Wingdings 2" pitchFamily="18" charset="2"/>
              </a:rPr>
              <a:t></a:t>
            </a:r>
            <a:r>
              <a:rPr lang="ru-RU" sz="2000">
                <a:solidFill>
                  <a:srgbClr val="0066CC"/>
                </a:solidFill>
                <a:latin typeface="Arial" charset="0"/>
                <a:sym typeface="Symbol" pitchFamily="18" charset="2"/>
              </a:rPr>
              <a:t> Доступ к прикладным пакетам</a:t>
            </a:r>
            <a:r>
              <a:rPr lang="en-US" sz="2000">
                <a:solidFill>
                  <a:srgbClr val="0066CC"/>
                </a:solidFill>
                <a:latin typeface="Arial" charset="0"/>
                <a:sym typeface="Symbol" pitchFamily="18" charset="2"/>
              </a:rPr>
              <a:t>, </a:t>
            </a:r>
            <a:r>
              <a:rPr lang="ru-RU" sz="2000">
                <a:solidFill>
                  <a:srgbClr val="0066CC"/>
                </a:solidFill>
                <a:latin typeface="Arial" charset="0"/>
                <a:sym typeface="Symbol" pitchFamily="18" charset="2"/>
              </a:rPr>
              <a:t>рассчитанным на</a:t>
            </a:r>
            <a:r>
              <a:rPr lang="en-US" sz="2000">
                <a:solidFill>
                  <a:srgbClr val="0066CC"/>
                </a:solidFill>
                <a:latin typeface="Arial" charset="0"/>
                <a:sym typeface="Symbol" pitchFamily="18" charset="2"/>
              </a:rPr>
              <a:t/>
            </a:r>
            <a:br>
              <a:rPr lang="en-US" sz="2000">
                <a:solidFill>
                  <a:srgbClr val="0066CC"/>
                </a:solidFill>
                <a:latin typeface="Arial" charset="0"/>
                <a:sym typeface="Symbol" pitchFamily="18" charset="2"/>
              </a:rPr>
            </a:br>
            <a:r>
              <a:rPr lang="en-US" sz="2000">
                <a:solidFill>
                  <a:srgbClr val="0066CC"/>
                </a:solidFill>
                <a:latin typeface="Arial" charset="0"/>
                <a:sym typeface="Symbol" pitchFamily="18" charset="2"/>
              </a:rPr>
              <a:t>  </a:t>
            </a:r>
            <a:r>
              <a:rPr lang="ru-RU" sz="2000">
                <a:solidFill>
                  <a:srgbClr val="0066CC"/>
                </a:solidFill>
                <a:latin typeface="Arial" charset="0"/>
                <a:sym typeface="Symbol" pitchFamily="18" charset="2"/>
              </a:rPr>
              <a:t> высокопроизводительные вычисления </a:t>
            </a:r>
            <a:endParaRPr lang="en-US" sz="2000">
              <a:solidFill>
                <a:srgbClr val="0066CC"/>
              </a:solidFill>
              <a:latin typeface="Arial" charset="0"/>
              <a:sym typeface="Symbol" pitchFamily="18" charset="2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2000">
                <a:solidFill>
                  <a:srgbClr val="0066CC"/>
                </a:solidFill>
                <a:latin typeface="Arial" charset="0"/>
                <a:sym typeface="Symbol" pitchFamily="18" charset="2"/>
              </a:rPr>
              <a:t>	   </a:t>
            </a:r>
            <a:r>
              <a:rPr lang="en-US" sz="2000" i="1" u="sng">
                <a:solidFill>
                  <a:srgbClr val="0066CC"/>
                </a:solidFill>
                <a:latin typeface="Arial" charset="0"/>
                <a:sym typeface="Symbol" pitchFamily="18" charset="2"/>
              </a:rPr>
              <a:t>NanoHub</a:t>
            </a:r>
            <a:endParaRPr lang="ru-RU" sz="2000" i="1" u="sng">
              <a:solidFill>
                <a:srgbClr val="0066CC"/>
              </a:solidFill>
              <a:latin typeface="Arial" charset="0"/>
              <a:sym typeface="Symbol" pitchFamily="18" charset="2"/>
            </a:endParaRPr>
          </a:p>
          <a:p>
            <a:pPr marL="609600" indent="-609600">
              <a:spcBef>
                <a:spcPct val="20000"/>
              </a:spcBef>
            </a:pPr>
            <a:endParaRPr lang="ru-RU" sz="2000" i="1" u="sng">
              <a:solidFill>
                <a:srgbClr val="0066CC"/>
              </a:solidFill>
              <a:latin typeface="Arial" charset="0"/>
              <a:sym typeface="Symbol" pitchFamily="18" charset="2"/>
            </a:endParaRPr>
          </a:p>
          <a:p>
            <a:pPr marL="609600" indent="-609600">
              <a:spcBef>
                <a:spcPct val="20000"/>
              </a:spcBef>
            </a:pPr>
            <a:r>
              <a:rPr lang="ru-RU" i="1">
                <a:solidFill>
                  <a:srgbClr val="0066CC"/>
                </a:solidFill>
                <a:latin typeface="Arial" charset="0"/>
                <a:sym typeface="Symbol" pitchFamily="18" charset="2"/>
              </a:rPr>
              <a:t>	Краткосрочные пиковые нагрузки</a:t>
            </a:r>
            <a:endParaRPr lang="ru-RU" i="1">
              <a:solidFill>
                <a:srgbClr val="0066CC"/>
              </a:solidFill>
              <a:latin typeface="Arial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85750" y="763588"/>
            <a:ext cx="850106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Примеры внедрения «Облачных» решений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90513" y="1643063"/>
            <a:ext cx="84963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ru-RU" altLang="ko-KR" sz="2000">
                <a:solidFill>
                  <a:srgbClr val="0066CC"/>
                </a:solidFill>
                <a:latin typeface="Arial" charset="0"/>
                <a:sym typeface="Wingdings 2" pitchFamily="18" charset="2"/>
              </a:rPr>
              <a:t> </a:t>
            </a:r>
            <a:r>
              <a:rPr lang="en-US" sz="200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Nebula</a:t>
            </a:r>
            <a:r>
              <a:rPr lang="ru-RU" sz="200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– «облачная» платформа </a:t>
            </a:r>
            <a:r>
              <a:rPr lang="en-US" sz="200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NASA</a:t>
            </a:r>
            <a:endParaRPr lang="ru-RU" sz="200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ru-RU" altLang="ko-KR" sz="2000">
                <a:solidFill>
                  <a:srgbClr val="0066CC"/>
                </a:solidFill>
                <a:latin typeface="Arial" charset="0"/>
                <a:sym typeface="Wingdings 2" pitchFamily="18" charset="2"/>
              </a:rPr>
              <a:t> </a:t>
            </a:r>
            <a:r>
              <a:rPr lang="en-US" altLang="ko-KR" sz="2000">
                <a:solidFill>
                  <a:srgbClr val="0066CC"/>
                </a:solidFill>
                <a:latin typeface="Verdana" pitchFamily="34" charset="0"/>
                <a:ea typeface="굴림" charset="-127"/>
                <a:cs typeface="Times New Roman" pitchFamily="18" charset="0"/>
                <a:sym typeface="Wingdings 2" pitchFamily="18" charset="2"/>
              </a:rPr>
              <a:t>RACE – </a:t>
            </a:r>
            <a:r>
              <a:rPr lang="ru-RU" altLang="ko-KR" sz="2000">
                <a:solidFill>
                  <a:srgbClr val="0066CC"/>
                </a:solidFill>
                <a:latin typeface="Verdana" pitchFamily="34" charset="0"/>
                <a:ea typeface="굴림" charset="-127"/>
                <a:cs typeface="Times New Roman" pitchFamily="18" charset="0"/>
                <a:sym typeface="Wingdings 2" pitchFamily="18" charset="2"/>
              </a:rPr>
              <a:t>частное облако для </a:t>
            </a:r>
            <a:r>
              <a:rPr lang="en-US" altLang="ko-KR" sz="2000">
                <a:solidFill>
                  <a:srgbClr val="0066CC"/>
                </a:solidFill>
                <a:latin typeface="Verdana" pitchFamily="34" charset="0"/>
                <a:ea typeface="굴림" charset="-127"/>
                <a:sym typeface="Wingdings 2" pitchFamily="18" charset="2"/>
              </a:rPr>
              <a:t>DISA </a:t>
            </a:r>
            <a:r>
              <a:rPr lang="ru-RU" altLang="ko-KR" sz="2000">
                <a:solidFill>
                  <a:srgbClr val="0066CC"/>
                </a:solidFill>
                <a:latin typeface="Verdana" pitchFamily="34" charset="0"/>
                <a:ea typeface="굴림" charset="-127"/>
                <a:sym typeface="Wingdings 2" pitchFamily="18" charset="2"/>
              </a:rPr>
              <a:t/>
            </a:r>
            <a:br>
              <a:rPr lang="ru-RU" altLang="ko-KR" sz="2000">
                <a:solidFill>
                  <a:srgbClr val="0066CC"/>
                </a:solidFill>
                <a:latin typeface="Verdana" pitchFamily="34" charset="0"/>
                <a:ea typeface="굴림" charset="-127"/>
                <a:sym typeface="Wingdings 2" pitchFamily="18" charset="2"/>
              </a:rPr>
            </a:br>
            <a:r>
              <a:rPr lang="en-US" altLang="ko-KR" sz="2000">
                <a:solidFill>
                  <a:srgbClr val="0066CC"/>
                </a:solidFill>
                <a:latin typeface="Verdana" pitchFamily="34" charset="0"/>
                <a:ea typeface="굴림" charset="-127"/>
                <a:sym typeface="Wingdings 2" pitchFamily="18" charset="2"/>
              </a:rPr>
              <a:t>(</a:t>
            </a:r>
            <a:r>
              <a:rPr lang="en-US" altLang="ko-KR" sz="1800">
                <a:solidFill>
                  <a:srgbClr val="0066CC"/>
                </a:solidFill>
                <a:latin typeface="Verdana" pitchFamily="34" charset="0"/>
                <a:ea typeface="굴림" charset="-127"/>
                <a:sym typeface="Wingdings 2" pitchFamily="18" charset="2"/>
              </a:rPr>
              <a:t>Defence Information Systems Agency</a:t>
            </a:r>
            <a:r>
              <a:rPr lang="en-US" altLang="ko-KR" sz="2000">
                <a:solidFill>
                  <a:srgbClr val="0066CC"/>
                </a:solidFill>
                <a:latin typeface="Verdana" pitchFamily="34" charset="0"/>
                <a:ea typeface="굴림" charset="-127"/>
                <a:sym typeface="Wingdings 2" pitchFamily="18" charset="2"/>
              </a:rPr>
              <a:t>)</a:t>
            </a:r>
            <a:endParaRPr lang="ru-RU" altLang="ko-KR" sz="2000">
              <a:solidFill>
                <a:srgbClr val="0066CC"/>
              </a:solidFill>
              <a:latin typeface="Verdana" pitchFamily="34" charset="0"/>
              <a:cs typeface="Times New Roman" pitchFamily="18" charset="0"/>
              <a:sym typeface="Wingdings 2" pitchFamily="18" charset="2"/>
            </a:endParaRPr>
          </a:p>
          <a:p>
            <a:pPr marL="609600" indent="-609600">
              <a:spcBef>
                <a:spcPct val="20000"/>
              </a:spcBef>
            </a:pPr>
            <a:r>
              <a:rPr lang="ru-RU" altLang="ko-KR" sz="2000">
                <a:solidFill>
                  <a:srgbClr val="0066CC"/>
                </a:solidFill>
                <a:latin typeface="Arial" charset="0"/>
                <a:sym typeface="Wingdings 2" pitchFamily="18" charset="2"/>
              </a:rPr>
              <a:t> </a:t>
            </a:r>
            <a:r>
              <a:rPr lang="ru-RU" altLang="ko-KR" sz="200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ВВС США – заказали </a:t>
            </a:r>
            <a:r>
              <a:rPr lang="ru-RU" altLang="ko-KR" sz="2000">
                <a:solidFill>
                  <a:srgbClr val="0066CC"/>
                </a:solidFill>
                <a:latin typeface="Arial" charset="0"/>
                <a:cs typeface="Times New Roman" pitchFamily="18" charset="0"/>
                <a:sym typeface="Wingdings 2" pitchFamily="18" charset="2"/>
              </a:rPr>
              <a:t>и </a:t>
            </a:r>
            <a:r>
              <a:rPr lang="ru-RU" altLang="ko-KR" sz="200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подписали контракт </a:t>
            </a:r>
            <a:r>
              <a:rPr lang="ru-RU" altLang="ko-KR" sz="2000">
                <a:solidFill>
                  <a:srgbClr val="0066CC"/>
                </a:solidFill>
                <a:latin typeface="Arial" charset="0"/>
                <a:cs typeface="Times New Roman" pitchFamily="18" charset="0"/>
                <a:sym typeface="Wingdings 2" pitchFamily="18" charset="2"/>
              </a:rPr>
              <a:t>с </a:t>
            </a:r>
            <a:r>
              <a:rPr lang="en-US" altLang="ko-KR" sz="2000">
                <a:solidFill>
                  <a:srgbClr val="0066CC"/>
                </a:solidFill>
                <a:latin typeface="Verdana" pitchFamily="34" charset="0"/>
                <a:ea typeface="굴림" charset="-127"/>
                <a:sym typeface="Wingdings 2" pitchFamily="18" charset="2"/>
              </a:rPr>
              <a:t>IBM </a:t>
            </a:r>
            <a:r>
              <a:rPr lang="ru-RU" altLang="ko-KR" sz="200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на разработку защищенной инфраструктуры облачных вычислений, способной поддерживать оборонительную и разведывательную сеть</a:t>
            </a:r>
          </a:p>
          <a:p>
            <a:pPr marL="609600" indent="-609600">
              <a:spcBef>
                <a:spcPct val="20000"/>
              </a:spcBef>
            </a:pPr>
            <a:r>
              <a:rPr lang="ru-RU" altLang="ko-KR" sz="2000">
                <a:solidFill>
                  <a:srgbClr val="0066CC"/>
                </a:solidFill>
                <a:latin typeface="Arial" charset="0"/>
                <a:sym typeface="Wingdings 2" pitchFamily="18" charset="2"/>
              </a:rPr>
              <a:t> </a:t>
            </a:r>
            <a:r>
              <a:rPr lang="en-US" altLang="ko-KR" sz="2000">
                <a:solidFill>
                  <a:srgbClr val="0066CC"/>
                </a:solidFill>
                <a:latin typeface="Verdana" pitchFamily="34" charset="0"/>
                <a:ea typeface="굴림" charset="-127"/>
                <a:sym typeface="Wingdings 2" pitchFamily="18" charset="2"/>
              </a:rPr>
              <a:t>Panasonic</a:t>
            </a:r>
            <a:r>
              <a:rPr lang="ru-RU" altLang="ko-KR" sz="200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 – предоставление сервисов на основе </a:t>
            </a:r>
            <a:r>
              <a:rPr lang="en-US" altLang="ko-KR" sz="2000">
                <a:solidFill>
                  <a:srgbClr val="0066CC"/>
                </a:solidFill>
                <a:latin typeface="Verdana" pitchFamily="34" charset="0"/>
                <a:ea typeface="굴림" charset="-127"/>
                <a:sym typeface="Wingdings 2" pitchFamily="18" charset="2"/>
              </a:rPr>
              <a:t>IBM cloud</a:t>
            </a:r>
            <a:r>
              <a:rPr lang="ru-RU" altLang="ko-KR" sz="200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, для эффективного взаимодействия с поставщикам</a:t>
            </a:r>
          </a:p>
          <a:p>
            <a:pPr marL="609600" indent="-609600">
              <a:spcBef>
                <a:spcPct val="20000"/>
              </a:spcBef>
            </a:pPr>
            <a:r>
              <a:rPr lang="ru-RU" altLang="ko-KR" sz="2000">
                <a:solidFill>
                  <a:srgbClr val="0066CC"/>
                </a:solidFill>
                <a:latin typeface="Arial" charset="0"/>
                <a:sym typeface="Wingdings 2" pitchFamily="18" charset="2"/>
              </a:rPr>
              <a:t> </a:t>
            </a:r>
            <a:r>
              <a:rPr lang="ru-RU" altLang="ko-KR" sz="200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Муниципалитет города </a:t>
            </a:r>
            <a:r>
              <a:rPr lang="en-US" altLang="ko-KR" sz="2000">
                <a:solidFill>
                  <a:srgbClr val="0066CC"/>
                </a:solidFill>
                <a:latin typeface="Verdana" pitchFamily="34" charset="0"/>
                <a:ea typeface="굴림" charset="-127"/>
                <a:sym typeface="Wingdings 2" pitchFamily="18" charset="2"/>
              </a:rPr>
              <a:t>Los Angeles </a:t>
            </a:r>
            <a:r>
              <a:rPr lang="ru-RU" altLang="ko-KR" sz="200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переводит свою </a:t>
            </a:r>
            <a:r>
              <a:rPr lang="en-US" altLang="ko-KR" sz="2000">
                <a:solidFill>
                  <a:srgbClr val="0066CC"/>
                </a:solidFill>
                <a:latin typeface="Verdana" pitchFamily="34" charset="0"/>
                <a:ea typeface="굴림" charset="-127"/>
                <a:sym typeface="Wingdings 2" pitchFamily="18" charset="2"/>
              </a:rPr>
              <a:t>IT</a:t>
            </a:r>
            <a:r>
              <a:rPr lang="ru-RU" altLang="ko-KR" sz="200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-инфраструктуру в облако, в частности, электронную почту</a:t>
            </a:r>
            <a:r>
              <a:rPr lang="en-US" altLang="ko-KR" sz="2000">
                <a:solidFill>
                  <a:srgbClr val="0066CC"/>
                </a:solidFill>
                <a:latin typeface="Verdana" pitchFamily="34" charset="0"/>
                <a:ea typeface="굴림" charset="-127"/>
                <a:sym typeface="Wingdings 2" pitchFamily="18" charset="2"/>
              </a:rPr>
              <a:t> </a:t>
            </a:r>
            <a:r>
              <a:rPr lang="ru-RU" altLang="ko-KR" sz="200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в </a:t>
            </a:r>
            <a:r>
              <a:rPr lang="en-US" altLang="ko-KR" sz="2000" i="1">
                <a:solidFill>
                  <a:srgbClr val="0066CC"/>
                </a:solidFill>
                <a:latin typeface="Verdana" pitchFamily="34" charset="0"/>
                <a:ea typeface="굴림" charset="-127"/>
                <a:sym typeface="Wingdings 2" pitchFamily="18" charset="2"/>
              </a:rPr>
              <a:t>Gmail</a:t>
            </a:r>
            <a:endParaRPr lang="ru-RU" altLang="ko-KR" sz="2000" i="1">
              <a:solidFill>
                <a:srgbClr val="0066CC"/>
              </a:solidFill>
              <a:latin typeface="Verdana" pitchFamily="34" charset="0"/>
              <a:cs typeface="Times New Roman" pitchFamily="18" charset="0"/>
              <a:sym typeface="Wingdings 2" pitchFamily="18" charset="2"/>
            </a:endParaRPr>
          </a:p>
          <a:p>
            <a:pPr marL="609600" indent="-609600">
              <a:spcBef>
                <a:spcPct val="20000"/>
              </a:spcBef>
            </a:pPr>
            <a:r>
              <a:rPr lang="ru-RU" altLang="ko-KR" sz="2000">
                <a:solidFill>
                  <a:srgbClr val="0066CC"/>
                </a:solidFill>
                <a:latin typeface="Arial" charset="0"/>
                <a:sym typeface="Wingdings 2" pitchFamily="18" charset="2"/>
              </a:rPr>
              <a:t> </a:t>
            </a:r>
            <a:r>
              <a:rPr lang="ru-RU" altLang="ko-KR" sz="200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Муниципалитет города </a:t>
            </a:r>
            <a:r>
              <a:rPr lang="en-US" altLang="ko-KR" sz="2000">
                <a:solidFill>
                  <a:srgbClr val="0066CC"/>
                </a:solidFill>
                <a:latin typeface="Verdana" pitchFamily="34" charset="0"/>
                <a:ea typeface="굴림" charset="-127"/>
                <a:sym typeface="Wingdings 2" pitchFamily="18" charset="2"/>
              </a:rPr>
              <a:t>Miami </a:t>
            </a:r>
            <a:r>
              <a:rPr lang="ru-RU" altLang="ko-KR" sz="200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совместно с </a:t>
            </a:r>
            <a:r>
              <a:rPr lang="en-US" altLang="ko-KR" sz="2000">
                <a:solidFill>
                  <a:srgbClr val="0066CC"/>
                </a:solidFill>
                <a:latin typeface="Verdana" pitchFamily="34" charset="0"/>
                <a:ea typeface="굴림" charset="-127"/>
                <a:sym typeface="Wingdings 2" pitchFamily="18" charset="2"/>
              </a:rPr>
              <a:t>Microsoft </a:t>
            </a:r>
            <a:r>
              <a:rPr lang="ru-RU" altLang="ko-KR" sz="200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разработал  систему регистрации и отображения на карте неаварийных ситуаций (</a:t>
            </a:r>
            <a:r>
              <a:rPr lang="en-US" altLang="ko-KR" sz="1800" i="1">
                <a:solidFill>
                  <a:srgbClr val="0066CC"/>
                </a:solidFill>
                <a:latin typeface="Verdana" pitchFamily="34" charset="0"/>
                <a:ea typeface="굴림" charset="-127"/>
                <a:sym typeface="Wingdings 2" pitchFamily="18" charset="2"/>
              </a:rPr>
              <a:t>Microsoft Windows Azure</a:t>
            </a:r>
            <a:r>
              <a:rPr lang="ru-RU" altLang="ko-KR" sz="200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)</a:t>
            </a:r>
            <a:endParaRPr lang="en-US" altLang="ko-KR" sz="2000">
              <a:solidFill>
                <a:srgbClr val="0066CC"/>
              </a:solidFill>
              <a:latin typeface="Verdana" pitchFamily="34" charset="0"/>
              <a:ea typeface="굴림" charset="-127"/>
              <a:sym typeface="Wingdings 2" pitchFamily="18" charset="2"/>
            </a:endParaRPr>
          </a:p>
          <a:p>
            <a:pPr marL="609600" indent="-609600">
              <a:spcBef>
                <a:spcPct val="20000"/>
              </a:spcBef>
            </a:pPr>
            <a:endParaRPr lang="ru-RU" altLang="ko-KR" sz="2000">
              <a:solidFill>
                <a:srgbClr val="0066CC"/>
              </a:solidFill>
              <a:latin typeface="Verdana" pitchFamily="34" charset="0"/>
              <a:cs typeface="Times New Roman" pitchFamily="18" charset="0"/>
              <a:sym typeface="Wingdings 2" pitchFamily="18" charset="2"/>
            </a:endParaRPr>
          </a:p>
          <a:p>
            <a:pPr marL="609600" indent="-609600">
              <a:spcBef>
                <a:spcPct val="20000"/>
              </a:spcBef>
            </a:pPr>
            <a:endParaRPr lang="ru-RU" altLang="ko-KR" sz="2000">
              <a:solidFill>
                <a:srgbClr val="0066CC"/>
              </a:solidFill>
              <a:latin typeface="Verdana" pitchFamily="34" charset="0"/>
              <a:cs typeface="Times New Roman" pitchFamily="18" charset="0"/>
              <a:sym typeface="Wingdings 2" pitchFamily="18" charset="2"/>
            </a:endParaRPr>
          </a:p>
          <a:p>
            <a:pPr marL="609600" indent="-609600">
              <a:spcBef>
                <a:spcPct val="20000"/>
              </a:spcBef>
            </a:pPr>
            <a:endParaRPr lang="ru-RU" altLang="ko-KR" sz="2000">
              <a:solidFill>
                <a:srgbClr val="0066CC"/>
              </a:solidFill>
              <a:latin typeface="Verdana" pitchFamily="34" charset="0"/>
              <a:cs typeface="Times New Roman" pitchFamily="18" charset="0"/>
              <a:sym typeface="Wingdings 2" pitchFamily="18" charset="2"/>
            </a:endParaRPr>
          </a:p>
          <a:p>
            <a:pPr marL="609600" indent="-609600">
              <a:spcBef>
                <a:spcPct val="20000"/>
              </a:spcBef>
            </a:pPr>
            <a:endParaRPr lang="ru-RU" altLang="ko-KR" sz="2000">
              <a:solidFill>
                <a:srgbClr val="0066CC"/>
              </a:solidFill>
              <a:latin typeface="Verdana" pitchFamily="34" charset="0"/>
              <a:cs typeface="Times New Roman" pitchFamily="18" charset="0"/>
              <a:sym typeface="Wingdings 2" pitchFamily="18" charset="2"/>
            </a:endParaRPr>
          </a:p>
          <a:p>
            <a:pPr marL="609600" indent="-609600">
              <a:spcBef>
                <a:spcPts val="1200"/>
              </a:spcBef>
            </a:pPr>
            <a:endParaRPr lang="ru-RU" sz="220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  <a:p>
            <a:pPr marL="609600" indent="-609600">
              <a:spcBef>
                <a:spcPts val="1200"/>
              </a:spcBef>
            </a:pPr>
            <a:endParaRPr lang="ru-RU" sz="220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  <a:p>
            <a:pPr marL="609600" indent="-609600"/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85750" y="763588"/>
            <a:ext cx="8501063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Правительственные инициативы по «Облачным» решениям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90513" y="1857375"/>
            <a:ext cx="84963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defRPr/>
            </a:pPr>
            <a:r>
              <a:rPr lang="ru-RU" altLang="ko-KR" sz="2000" dirty="0">
                <a:solidFill>
                  <a:srgbClr val="0066CC"/>
                </a:solidFill>
                <a:latin typeface="Arial" charset="0"/>
                <a:sym typeface="Wingdings 2" pitchFamily="18" charset="2"/>
              </a:rPr>
              <a:t> </a:t>
            </a:r>
            <a:r>
              <a:rPr lang="en-US" altLang="ko-KR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G-Cloud</a:t>
            </a:r>
            <a:r>
              <a:rPr lang="ru-RU" altLang="ko-KR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 – Правительственное облако Великобритании, которое опирается на инициативу: «</a:t>
            </a:r>
            <a:r>
              <a:rPr lang="en-US" altLang="ko-KR" sz="1800" i="1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Deliver on Open Source, Open Standards and Reuse Strategy</a:t>
            </a:r>
            <a:r>
              <a:rPr lang="ru-RU" altLang="ko-KR" sz="1800" i="1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»</a:t>
            </a:r>
            <a:endParaRPr lang="ru-RU" altLang="ko-KR" sz="2000" dirty="0">
              <a:solidFill>
                <a:srgbClr val="0066CC"/>
              </a:solidFill>
              <a:latin typeface="Verdana" pitchFamily="34" charset="0"/>
              <a:cs typeface="Times New Roman" pitchFamily="18" charset="0"/>
              <a:sym typeface="Wingdings 2" pitchFamily="18" charset="2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ru-RU" altLang="ko-KR" sz="2000" dirty="0">
                <a:solidFill>
                  <a:srgbClr val="0066CC"/>
                </a:solidFill>
                <a:latin typeface="Arial" charset="0"/>
                <a:sym typeface="Wingdings 2" pitchFamily="18" charset="2"/>
              </a:rPr>
              <a:t> </a:t>
            </a:r>
            <a:r>
              <a:rPr lang="en-US" altLang="ko-KR" sz="18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Kasumigaseki</a:t>
            </a:r>
            <a:r>
              <a:rPr lang="en-US" altLang="ko-KR" sz="18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 Cloud – </a:t>
            </a:r>
            <a:r>
              <a:rPr lang="ru-RU" altLang="ko-KR" sz="18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правительственное облако Японии, которое, в том числе, используется для реализации элементов электронного правительства</a:t>
            </a:r>
            <a:endParaRPr lang="ru-RU" altLang="ko-KR" sz="2000" dirty="0">
              <a:solidFill>
                <a:srgbClr val="0066CC"/>
              </a:solidFill>
              <a:latin typeface="Verdana" pitchFamily="34" charset="0"/>
              <a:cs typeface="Times New Roman" pitchFamily="18" charset="0"/>
              <a:sym typeface="Wingdings 2" pitchFamily="18" charset="2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ru-RU" altLang="ko-KR" sz="2000" dirty="0">
                <a:solidFill>
                  <a:srgbClr val="0066CC"/>
                </a:solidFill>
                <a:latin typeface="Arial" charset="0"/>
                <a:sym typeface="Wingdings 2" pitchFamily="18" charset="2"/>
              </a:rPr>
              <a:t> </a:t>
            </a:r>
            <a:r>
              <a:rPr lang="en-US" altLang="ko-KR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Federal Cloud Computing Initiative </a:t>
            </a:r>
            <a:r>
              <a:rPr lang="ru-RU" altLang="ko-KR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(США) – различные аспекты применения облачных вычислений в государственных учреждениях и бизнесе</a:t>
            </a:r>
          </a:p>
          <a:p>
            <a:pPr>
              <a:buFont typeface="Wingdings 2" pitchFamily="18" charset="2"/>
              <a:buChar char="¹"/>
              <a:defRPr/>
            </a:pPr>
            <a:r>
              <a:rPr lang="ru-RU" altLang="ko-KR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 Европейское агентство по охране окружающей среды (</a:t>
            </a:r>
            <a:r>
              <a:rPr lang="en-US" altLang="ko-KR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EEA</a:t>
            </a:r>
            <a:r>
              <a:rPr lang="ru-RU" altLang="ko-KR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) разработало платформу </a:t>
            </a:r>
            <a:r>
              <a:rPr lang="ru-RU" altLang="ko-KR" sz="20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Eye</a:t>
            </a:r>
            <a:r>
              <a:rPr lang="ru-RU" altLang="ko-KR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ru-RU" altLang="ko-KR" sz="20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On</a:t>
            </a:r>
            <a:r>
              <a:rPr lang="ru-RU" altLang="ko-KR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ru-RU" altLang="ko-KR" sz="20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Earth</a:t>
            </a:r>
            <a:r>
              <a:rPr lang="ru-RU" altLang="ko-KR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Wingdings 2" pitchFamily="18" charset="2"/>
              </a:rPr>
              <a:t>, которая позволяет собирать информацию о большом количестве климатических и экологических факторов и отображать их на карте</a:t>
            </a:r>
          </a:p>
          <a:p>
            <a:pPr>
              <a:defRPr/>
            </a:pPr>
            <a:endParaRPr lang="ru-RU" altLang="ko-KR" sz="2000" dirty="0">
              <a:solidFill>
                <a:srgbClr val="0066CC"/>
              </a:solidFill>
              <a:latin typeface="Verdana" pitchFamily="34" charset="0"/>
              <a:cs typeface="Times New Roman" pitchFamily="18" charset="0"/>
              <a:sym typeface="Wingdings 2" pitchFamily="18" charset="2"/>
            </a:endParaRPr>
          </a:p>
          <a:p>
            <a:pPr marL="609600" indent="-609600">
              <a:spcBef>
                <a:spcPct val="20000"/>
              </a:spcBef>
              <a:defRPr/>
            </a:pPr>
            <a:endParaRPr lang="ru-RU" sz="22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defRPr/>
            </a:pPr>
            <a:endParaRPr lang="ru-RU" sz="22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C:\Documents and Settings\samov.CTT\Рабочий стол\na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785813"/>
            <a:ext cx="6889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143000" y="857250"/>
            <a:ext cx="4702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NEBULA Cloud Computing Platform</a:t>
            </a:r>
            <a:endParaRPr lang="ru-RU" sz="200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23556" name="Picture 6" descr="C:\Documents and Settings\samov.CTT\Рабочий стол\nebula-contai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500188"/>
            <a:ext cx="335756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Прямоугольник 7"/>
          <p:cNvSpPr>
            <a:spLocks noChangeArrowheads="1"/>
          </p:cNvSpPr>
          <p:nvPr/>
        </p:nvSpPr>
        <p:spPr bwMode="auto">
          <a:xfrm>
            <a:off x="3714750" y="1285875"/>
            <a:ext cx="521493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Nebula (</a:t>
            </a:r>
            <a:r>
              <a:rPr lang="ru-RU" sz="160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туманность</a:t>
            </a:r>
            <a:r>
              <a:rPr lang="en-US" sz="160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) </a:t>
            </a:r>
            <a:r>
              <a:rPr lang="ru-RU" sz="160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– это проект который разрабатывается в Исследовательском центре Эймс а (</a:t>
            </a:r>
            <a:r>
              <a:rPr lang="en-US" sz="160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NASA </a:t>
            </a:r>
            <a:r>
              <a:rPr lang="ru-RU" sz="160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) целью которого является интеграция компонент свободного ПО  в единую инфраструктуру обеспечивающую высококачественный вычислительные сервисы по предоставлению мощностей,  хранению данных и сетевых подключений.  </a:t>
            </a:r>
            <a:r>
              <a:rPr lang="en-US" sz="160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Nebula </a:t>
            </a:r>
            <a:r>
              <a:rPr lang="ru-RU" sz="160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в настоящее используется в открытых образовательных и исследовательских проектах</a:t>
            </a:r>
            <a:r>
              <a:rPr lang="en-US" sz="160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.</a:t>
            </a:r>
            <a:endParaRPr lang="ru-RU" sz="160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23558" name="Picture 7" descr="C:\Documents and Settings\samov.CTT\Рабочий стол\nebula-system-component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4050" y="3929063"/>
            <a:ext cx="4037013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Прямоугольник 11"/>
          <p:cNvSpPr>
            <a:spLocks noChangeArrowheads="1"/>
          </p:cNvSpPr>
          <p:nvPr/>
        </p:nvSpPr>
        <p:spPr bwMode="auto">
          <a:xfrm>
            <a:off x="107950" y="4365625"/>
            <a:ext cx="43815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ru-RU" sz="1600">
                <a:solidFill>
                  <a:srgbClr val="0066CC"/>
                </a:solidFill>
                <a:latin typeface="Verdana" pitchFamily="34" charset="0"/>
              </a:rPr>
              <a:t>В основе проекта лежат открытое ПО и</a:t>
            </a:r>
          </a:p>
          <a:p>
            <a:pPr>
              <a:buFont typeface="Arial" charset="0"/>
              <a:buNone/>
            </a:pPr>
            <a:r>
              <a:rPr lang="ru-RU" sz="1600">
                <a:solidFill>
                  <a:srgbClr val="0066CC"/>
                </a:solidFill>
                <a:latin typeface="Verdana" pitchFamily="34" charset="0"/>
              </a:rPr>
              <a:t>предлагаются  следующие сервисы:</a:t>
            </a:r>
            <a:endParaRPr lang="en-US" sz="1600">
              <a:solidFill>
                <a:srgbClr val="0066CC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endParaRPr lang="ru-RU" sz="1600">
              <a:solidFill>
                <a:srgbClr val="0066CC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600">
                <a:solidFill>
                  <a:srgbClr val="0066CC"/>
                </a:solidFill>
                <a:latin typeface="Verdana" pitchFamily="34" charset="0"/>
              </a:rPr>
              <a:t> Infrastructure as a Service</a:t>
            </a:r>
            <a:endParaRPr lang="ru-RU" sz="1600">
              <a:solidFill>
                <a:srgbClr val="0066CC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600">
                <a:solidFill>
                  <a:srgbClr val="0066CC"/>
                </a:solidFill>
                <a:latin typeface="Verdana" pitchFamily="34" charset="0"/>
              </a:rPr>
              <a:t> Platform as a Service</a:t>
            </a:r>
            <a:endParaRPr lang="ru-RU" sz="1600">
              <a:solidFill>
                <a:srgbClr val="0066CC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600">
                <a:solidFill>
                  <a:srgbClr val="0066CC"/>
                </a:solidFill>
                <a:latin typeface="Verdana" pitchFamily="34" charset="0"/>
              </a:rPr>
              <a:t> Software as a Service</a:t>
            </a:r>
            <a:endParaRPr lang="ru-RU" sz="1600">
              <a:solidFill>
                <a:srgbClr val="0066CC"/>
              </a:solidFill>
              <a:latin typeface="Verdana" pitchFamily="34" charset="0"/>
            </a:endParaRPr>
          </a:p>
        </p:txBody>
      </p:sp>
      <p:sp>
        <p:nvSpPr>
          <p:cNvPr id="23560" name="Прямоугольник 12"/>
          <p:cNvSpPr>
            <a:spLocks noChangeArrowheads="1"/>
          </p:cNvSpPr>
          <p:nvPr/>
        </p:nvSpPr>
        <p:spPr bwMode="auto">
          <a:xfrm>
            <a:off x="179388" y="6092825"/>
            <a:ext cx="3263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66FF"/>
                </a:solidFill>
                <a:latin typeface="Verdana" pitchFamily="34" charset="0"/>
              </a:rPr>
              <a:t>http://nebula.nasa.gov/</a:t>
            </a:r>
            <a:endParaRPr lang="ru-RU" sz="2000">
              <a:solidFill>
                <a:srgbClr val="0066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27088" y="836613"/>
            <a:ext cx="7391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ko-KR" sz="280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Почему сейчас?</a:t>
            </a:r>
            <a:endParaRPr lang="ru-RU" sz="280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79388" y="1747838"/>
            <a:ext cx="87852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ru-RU" sz="2000">
                <a:solidFill>
                  <a:srgbClr val="0066CC"/>
                </a:solidFill>
                <a:latin typeface="Arial" charset="0"/>
                <a:sym typeface="Symbol" pitchFamily="18" charset="2"/>
              </a:rPr>
              <a:t>	С</a:t>
            </a:r>
            <a:r>
              <a:rPr lang="ru-RU" sz="200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оздание чрезвычайно крупномасштабных центров обработки данных </a:t>
            </a:r>
            <a:br>
              <a:rPr lang="ru-RU" sz="200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</a:br>
            <a:r>
              <a:rPr lang="ru-RU" sz="200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- </a:t>
            </a:r>
            <a:r>
              <a:rPr lang="ru-RU" sz="160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в </a:t>
            </a:r>
            <a:r>
              <a:rPr lang="en-US" sz="160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~</a:t>
            </a:r>
            <a:r>
              <a:rPr lang="ru-RU" sz="160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10 раз снижение стоимости (использование систем построенных из компонент общего назначения, дешевые помещения, масштаб и др.)</a:t>
            </a:r>
            <a:endParaRPr lang="ru-RU" sz="2000">
              <a:solidFill>
                <a:srgbClr val="0066CC"/>
              </a:solidFill>
              <a:latin typeface="Verdana" pitchFamily="34" charset="0"/>
              <a:cs typeface="Times New Roman" pitchFamily="18" charset="0"/>
              <a:sym typeface="Symbol" pitchFamily="18" charset="2"/>
            </a:endParaRPr>
          </a:p>
          <a:p>
            <a:pPr marL="609600" indent="-609600">
              <a:spcBef>
                <a:spcPct val="20000"/>
              </a:spcBef>
            </a:pPr>
            <a:endParaRPr lang="ru-RU" altLang="ko-KR" sz="2000">
              <a:solidFill>
                <a:srgbClr val="0066CC"/>
              </a:solidFill>
              <a:latin typeface="Verdana" pitchFamily="34" charset="0"/>
              <a:cs typeface="Times New Roman" pitchFamily="18" charset="0"/>
              <a:sym typeface="Symbol" pitchFamily="18" charset="2"/>
            </a:endParaRPr>
          </a:p>
          <a:p>
            <a:pPr marL="609600" indent="-609600">
              <a:spcBef>
                <a:spcPct val="20000"/>
              </a:spcBef>
            </a:pPr>
            <a:r>
              <a:rPr lang="ru-RU" altLang="ko-KR" sz="2000">
                <a:solidFill>
                  <a:srgbClr val="0066CC"/>
                </a:solidFill>
                <a:latin typeface="Arial" charset="0"/>
                <a:sym typeface="Wingdings 2" pitchFamily="18" charset="2"/>
              </a:rPr>
              <a:t>Кроме того:</a:t>
            </a:r>
          </a:p>
          <a:p>
            <a:pPr marL="609600" indent="-609600">
              <a:spcBef>
                <a:spcPct val="20000"/>
              </a:spcBef>
            </a:pPr>
            <a:r>
              <a:rPr lang="ru-RU" altLang="ko-KR" sz="2000">
                <a:solidFill>
                  <a:srgbClr val="0066CC"/>
                </a:solidFill>
                <a:latin typeface="Arial" charset="0"/>
                <a:sym typeface="Wingdings 2" pitchFamily="18" charset="2"/>
              </a:rPr>
              <a:t>		Всеобъемлющий широкополосный Интернет</a:t>
            </a:r>
          </a:p>
          <a:p>
            <a:pPr marL="609600" indent="-609600">
              <a:spcBef>
                <a:spcPct val="20000"/>
              </a:spcBef>
            </a:pPr>
            <a:r>
              <a:rPr lang="ru-RU" altLang="ko-KR" sz="2000">
                <a:solidFill>
                  <a:srgbClr val="0066CC"/>
                </a:solidFill>
                <a:latin typeface="Arial" charset="0"/>
                <a:sym typeface="Wingdings 2" pitchFamily="18" charset="2"/>
              </a:rPr>
              <a:t>		Быстрая виртуализация (зависимость программы от 			платформы существенно ослаблена)</a:t>
            </a:r>
          </a:p>
          <a:p>
            <a:pPr marL="609600" indent="-609600">
              <a:spcBef>
                <a:spcPct val="20000"/>
              </a:spcBef>
            </a:pPr>
            <a:r>
              <a:rPr lang="ru-RU" altLang="ko-KR" sz="2000">
                <a:solidFill>
                  <a:srgbClr val="0066CC"/>
                </a:solidFill>
                <a:latin typeface="Arial" charset="0"/>
                <a:sym typeface="Wingdings 2" pitchFamily="18" charset="2"/>
              </a:rPr>
              <a:t>		Стандартный стек системного ПО</a:t>
            </a:r>
          </a:p>
          <a:p>
            <a:pPr marL="609600" indent="-609600">
              <a:spcBef>
                <a:spcPct val="20000"/>
              </a:spcBef>
            </a:pPr>
            <a:r>
              <a:rPr lang="ru-RU" altLang="ko-KR" sz="2000">
                <a:solidFill>
                  <a:srgbClr val="0066CC"/>
                </a:solidFill>
                <a:latin typeface="Arial" charset="0"/>
                <a:sym typeface="Wingdings 2" pitchFamily="18" charset="2"/>
              </a:rPr>
              <a:t>		Распространение свободного ПО</a:t>
            </a:r>
          </a:p>
          <a:p>
            <a:pPr marL="609600" indent="-609600">
              <a:spcBef>
                <a:spcPct val="20000"/>
              </a:spcBef>
            </a:pPr>
            <a:endParaRPr lang="ru-RU" sz="2000">
              <a:solidFill>
                <a:srgbClr val="0066CC"/>
              </a:solidFill>
              <a:latin typeface="Arial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230313" y="3429000"/>
            <a:ext cx="2613025" cy="10969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29" name="TextBox 35"/>
          <p:cNvSpPr txBox="1">
            <a:spLocks noChangeArrowheads="1"/>
          </p:cNvSpPr>
          <p:nvPr/>
        </p:nvSpPr>
        <p:spPr bwMode="auto">
          <a:xfrm>
            <a:off x="3816350" y="591185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rgbClr val="0066CC"/>
                </a:solidFill>
                <a:latin typeface="Arial" charset="0"/>
              </a:rPr>
              <a:t>Неиспользуемые ресурсы</a:t>
            </a:r>
            <a:endParaRPr lang="en-US" sz="2000">
              <a:solidFill>
                <a:srgbClr val="0066CC"/>
              </a:solidFill>
              <a:latin typeface="Arial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157538" y="5953125"/>
            <a:ext cx="533400" cy="381000"/>
          </a:xfrm>
          <a:prstGeom prst="rect">
            <a:avLst/>
          </a:prstGeom>
          <a:solidFill>
            <a:srgbClr val="D9D9D9"/>
          </a:solidFill>
          <a:ln w="12700">
            <a:noFill/>
            <a:round/>
            <a:headEnd/>
            <a:tailEnd/>
          </a:ln>
          <a:effectLst>
            <a:outerShdw dist="25401" dir="2700000" rotWithShape="0">
              <a:srgbClr val="161645">
                <a:alpha val="4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166813" y="3429000"/>
            <a:ext cx="2613025" cy="1079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32" name="Rectangle 2"/>
          <p:cNvSpPr>
            <a:spLocks noChangeArrowheads="1"/>
          </p:cNvSpPr>
          <p:nvPr/>
        </p:nvSpPr>
        <p:spPr bwMode="auto">
          <a:xfrm>
            <a:off x="827088" y="836613"/>
            <a:ext cx="7391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Преимущества «облачного» ЦОДа</a:t>
            </a:r>
          </a:p>
        </p:txBody>
      </p:sp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179388" y="1628775"/>
            <a:ext cx="87852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ru-RU" sz="2000">
                <a:solidFill>
                  <a:srgbClr val="0066CC"/>
                </a:solidFill>
                <a:latin typeface="Arial" charset="0"/>
                <a:cs typeface="Times New Roman" pitchFamily="18" charset="0"/>
                <a:sym typeface="Wingdings 2" pitchFamily="18" charset="2"/>
              </a:rPr>
              <a:t></a:t>
            </a:r>
            <a:r>
              <a:rPr lang="ru-RU" sz="2000">
                <a:solidFill>
                  <a:srgbClr val="0066CC"/>
                </a:solidFill>
                <a:latin typeface="Arial" charset="0"/>
                <a:cs typeface="Times New Roman" pitchFamily="18" charset="0"/>
              </a:rPr>
              <a:t>	</a:t>
            </a:r>
            <a:r>
              <a:rPr lang="ru-RU" altLang="ko-KR" sz="200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Гибкость предоставления ресурсов  </a:t>
            </a:r>
            <a:r>
              <a:rPr lang="ru-RU" altLang="ko-KR" sz="2000" i="1" u="sng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может</a:t>
            </a:r>
            <a:r>
              <a:rPr lang="ru-RU" altLang="ko-KR" sz="2000">
                <a:solidFill>
                  <a:srgbClr val="0066CC"/>
                </a:solidFill>
                <a:latin typeface="Verdana" pitchFamily="34" charset="0"/>
                <a:cs typeface="Times New Roman" pitchFamily="18" charset="0"/>
                <a:sym typeface="Symbol" pitchFamily="18" charset="2"/>
              </a:rPr>
              <a:t> обеспечить беспрецедентную экономию – минимум неиспользуемых ресурсов</a:t>
            </a:r>
          </a:p>
          <a:p>
            <a:pPr marL="609600" indent="-609600">
              <a:spcBef>
                <a:spcPct val="20000"/>
              </a:spcBef>
            </a:pPr>
            <a:r>
              <a:rPr lang="ru-RU" altLang="ko-KR" sz="2000">
                <a:solidFill>
                  <a:srgbClr val="0066CC"/>
                </a:solidFill>
                <a:latin typeface="Arial" charset="0"/>
                <a:sym typeface="Wingdings 2" pitchFamily="18" charset="2"/>
              </a:rPr>
              <a:t>	</a:t>
            </a:r>
            <a:endParaRPr lang="ru-RU" sz="2000">
              <a:solidFill>
                <a:srgbClr val="0066CC"/>
              </a:solidFill>
              <a:latin typeface="Arial" charset="0"/>
              <a:sym typeface="Wingdings 2" pitchFamily="18" charset="2"/>
            </a:endParaRP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4859338" y="2636838"/>
            <a:ext cx="3930650" cy="2438400"/>
            <a:chOff x="3061" y="1661"/>
            <a:chExt cx="2476" cy="1536"/>
          </a:xfrm>
        </p:grpSpPr>
        <p:sp>
          <p:nvSpPr>
            <p:cNvPr id="35" name="Rectangle 34"/>
            <p:cNvSpPr/>
            <p:nvPr/>
          </p:nvSpPr>
          <p:spPr>
            <a:xfrm>
              <a:off x="3319" y="2714"/>
              <a:ext cx="1646" cy="1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3319" y="2160"/>
              <a:ext cx="1648" cy="572"/>
            </a:xfrm>
            <a:custGeom>
              <a:avLst/>
              <a:gdLst>
                <a:gd name="connsiteX0" fmla="*/ 0 w 1660819"/>
                <a:gd name="connsiteY0" fmla="*/ 902820 h 924531"/>
                <a:gd name="connsiteX1" fmla="*/ 401636 w 1660819"/>
                <a:gd name="connsiteY1" fmla="*/ 1809 h 924531"/>
                <a:gd name="connsiteX2" fmla="*/ 824982 w 1660819"/>
                <a:gd name="connsiteY2" fmla="*/ 913676 h 924531"/>
                <a:gd name="connsiteX3" fmla="*/ 1280893 w 1660819"/>
                <a:gd name="connsiteY3" fmla="*/ 12664 h 924531"/>
                <a:gd name="connsiteX4" fmla="*/ 1660819 w 1660819"/>
                <a:gd name="connsiteY4" fmla="*/ 924531 h 924531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26332 h 1071073"/>
                <a:gd name="connsiteX1" fmla="*/ 66939 w 1738896"/>
                <a:gd name="connsiteY1" fmla="*/ 917336 h 1071073"/>
                <a:gd name="connsiteX2" fmla="*/ 479713 w 1738896"/>
                <a:gd name="connsiteY2" fmla="*/ 25321 h 1071073"/>
                <a:gd name="connsiteX3" fmla="*/ 903059 w 1738896"/>
                <a:gd name="connsiteY3" fmla="*/ 1069264 h 1071073"/>
                <a:gd name="connsiteX4" fmla="*/ 1358970 w 1738896"/>
                <a:gd name="connsiteY4" fmla="*/ 36176 h 1071073"/>
                <a:gd name="connsiteX5" fmla="*/ 1738896 w 1738896"/>
                <a:gd name="connsiteY5" fmla="*/ 948043 h 1071073"/>
                <a:gd name="connsiteX0" fmla="*/ 78077 w 1738896"/>
                <a:gd name="connsiteY0" fmla="*/ 910360 h 1183608"/>
                <a:gd name="connsiteX1" fmla="*/ 66939 w 1738896"/>
                <a:gd name="connsiteY1" fmla="*/ 1033440 h 1183608"/>
                <a:gd name="connsiteX2" fmla="*/ 479713 w 1738896"/>
                <a:gd name="connsiteY2" fmla="*/ 9349 h 1183608"/>
                <a:gd name="connsiteX3" fmla="*/ 903059 w 1738896"/>
                <a:gd name="connsiteY3" fmla="*/ 1053292 h 1183608"/>
                <a:gd name="connsiteX4" fmla="*/ 1358970 w 1738896"/>
                <a:gd name="connsiteY4" fmla="*/ 20204 h 1183608"/>
                <a:gd name="connsiteX5" fmla="*/ 1738896 w 1738896"/>
                <a:gd name="connsiteY5" fmla="*/ 932071 h 1183608"/>
                <a:gd name="connsiteX0" fmla="*/ 78862 w 1739681"/>
                <a:gd name="connsiteY0" fmla="*/ 910360 h 1203618"/>
                <a:gd name="connsiteX1" fmla="*/ 74154 w 1739681"/>
                <a:gd name="connsiteY1" fmla="*/ 1030416 h 1203618"/>
                <a:gd name="connsiteX2" fmla="*/ 67724 w 1739681"/>
                <a:gd name="connsiteY2" fmla="*/ 1033440 h 1203618"/>
                <a:gd name="connsiteX3" fmla="*/ 480498 w 1739681"/>
                <a:gd name="connsiteY3" fmla="*/ 9349 h 1203618"/>
                <a:gd name="connsiteX4" fmla="*/ 903844 w 1739681"/>
                <a:gd name="connsiteY4" fmla="*/ 1053292 h 1203618"/>
                <a:gd name="connsiteX5" fmla="*/ 1359755 w 1739681"/>
                <a:gd name="connsiteY5" fmla="*/ 20204 h 1203618"/>
                <a:gd name="connsiteX6" fmla="*/ 1739681 w 1739681"/>
                <a:gd name="connsiteY6" fmla="*/ 932071 h 1203618"/>
                <a:gd name="connsiteX0" fmla="*/ 785 w 1842150"/>
                <a:gd name="connsiteY0" fmla="*/ 1108474 h 1203618"/>
                <a:gd name="connsiteX1" fmla="*/ 176623 w 1842150"/>
                <a:gd name="connsiteY1" fmla="*/ 1030416 h 1203618"/>
                <a:gd name="connsiteX2" fmla="*/ 170193 w 1842150"/>
                <a:gd name="connsiteY2" fmla="*/ 1033440 h 1203618"/>
                <a:gd name="connsiteX3" fmla="*/ 582967 w 1842150"/>
                <a:gd name="connsiteY3" fmla="*/ 9349 h 1203618"/>
                <a:gd name="connsiteX4" fmla="*/ 1006313 w 1842150"/>
                <a:gd name="connsiteY4" fmla="*/ 1053292 h 1203618"/>
                <a:gd name="connsiteX5" fmla="*/ 1462224 w 1842150"/>
                <a:gd name="connsiteY5" fmla="*/ 20204 h 1203618"/>
                <a:gd name="connsiteX6" fmla="*/ 1842150 w 1842150"/>
                <a:gd name="connsiteY6" fmla="*/ 932071 h 1203618"/>
                <a:gd name="connsiteX0" fmla="*/ 74154 w 1739681"/>
                <a:gd name="connsiteY0" fmla="*/ 1030416 h 1203618"/>
                <a:gd name="connsiteX1" fmla="*/ 67724 w 1739681"/>
                <a:gd name="connsiteY1" fmla="*/ 1033440 h 1203618"/>
                <a:gd name="connsiteX2" fmla="*/ 480498 w 1739681"/>
                <a:gd name="connsiteY2" fmla="*/ 9349 h 1203618"/>
                <a:gd name="connsiteX3" fmla="*/ 903844 w 1739681"/>
                <a:gd name="connsiteY3" fmla="*/ 1053292 h 1203618"/>
                <a:gd name="connsiteX4" fmla="*/ 1359755 w 1739681"/>
                <a:gd name="connsiteY4" fmla="*/ 20204 h 1203618"/>
                <a:gd name="connsiteX5" fmla="*/ 1739681 w 1739681"/>
                <a:gd name="connsiteY5" fmla="*/ 932071 h 1203618"/>
                <a:gd name="connsiteX0" fmla="*/ 74154 w 1739681"/>
                <a:gd name="connsiteY0" fmla="*/ 1030416 h 1203618"/>
                <a:gd name="connsiteX1" fmla="*/ 67724 w 1739681"/>
                <a:gd name="connsiteY1" fmla="*/ 1033440 h 1203618"/>
                <a:gd name="connsiteX2" fmla="*/ 377249 w 1739681"/>
                <a:gd name="connsiteY2" fmla="*/ 1020643 h 1203618"/>
                <a:gd name="connsiteX3" fmla="*/ 480498 w 1739681"/>
                <a:gd name="connsiteY3" fmla="*/ 9349 h 1203618"/>
                <a:gd name="connsiteX4" fmla="*/ 903844 w 1739681"/>
                <a:gd name="connsiteY4" fmla="*/ 1053292 h 1203618"/>
                <a:gd name="connsiteX5" fmla="*/ 1359755 w 1739681"/>
                <a:gd name="connsiteY5" fmla="*/ 20204 h 1203618"/>
                <a:gd name="connsiteX6" fmla="*/ 1739681 w 1739681"/>
                <a:gd name="connsiteY6" fmla="*/ 932071 h 1203618"/>
                <a:gd name="connsiteX0" fmla="*/ 0 w 1665527"/>
                <a:gd name="connsiteY0" fmla="*/ 1030416 h 1190821"/>
                <a:gd name="connsiteX1" fmla="*/ 303095 w 1665527"/>
                <a:gd name="connsiteY1" fmla="*/ 1020643 h 1190821"/>
                <a:gd name="connsiteX2" fmla="*/ 406344 w 1665527"/>
                <a:gd name="connsiteY2" fmla="*/ 9349 h 1190821"/>
                <a:gd name="connsiteX3" fmla="*/ 829690 w 1665527"/>
                <a:gd name="connsiteY3" fmla="*/ 1053292 h 1190821"/>
                <a:gd name="connsiteX4" fmla="*/ 1285601 w 1665527"/>
                <a:gd name="connsiteY4" fmla="*/ 20204 h 1190821"/>
                <a:gd name="connsiteX5" fmla="*/ 1665527 w 1665527"/>
                <a:gd name="connsiteY5" fmla="*/ 932071 h 1190821"/>
                <a:gd name="connsiteX0" fmla="*/ 0 w 1665527"/>
                <a:gd name="connsiteY0" fmla="*/ 1030416 h 1055101"/>
                <a:gd name="connsiteX1" fmla="*/ 406344 w 1665527"/>
                <a:gd name="connsiteY1" fmla="*/ 9349 h 1055101"/>
                <a:gd name="connsiteX2" fmla="*/ 829690 w 1665527"/>
                <a:gd name="connsiteY2" fmla="*/ 1053292 h 1055101"/>
                <a:gd name="connsiteX3" fmla="*/ 1285601 w 1665527"/>
                <a:gd name="connsiteY3" fmla="*/ 20204 h 1055101"/>
                <a:gd name="connsiteX4" fmla="*/ 1665527 w 1665527"/>
                <a:gd name="connsiteY4" fmla="*/ 932071 h 105510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33394 h 1067125"/>
                <a:gd name="connsiteX1" fmla="*/ 406344 w 1665527"/>
                <a:gd name="connsiteY1" fmla="*/ 12327 h 1067125"/>
                <a:gd name="connsiteX2" fmla="*/ 829690 w 1665527"/>
                <a:gd name="connsiteY2" fmla="*/ 1056270 h 1067125"/>
                <a:gd name="connsiteX3" fmla="*/ 1286407 w 1665527"/>
                <a:gd name="connsiteY3" fmla="*/ 1809 h 1067125"/>
                <a:gd name="connsiteX4" fmla="*/ 1665527 w 1665527"/>
                <a:gd name="connsiteY4" fmla="*/ 1067125 h 106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5527" h="1067125">
                  <a:moveTo>
                    <a:pt x="0" y="1033394"/>
                  </a:moveTo>
                  <a:cubicBezTo>
                    <a:pt x="108211" y="865595"/>
                    <a:pt x="268062" y="8514"/>
                    <a:pt x="406344" y="12327"/>
                  </a:cubicBezTo>
                  <a:cubicBezTo>
                    <a:pt x="544626" y="16140"/>
                    <a:pt x="683013" y="1058023"/>
                    <a:pt x="829690" y="1056270"/>
                  </a:cubicBezTo>
                  <a:cubicBezTo>
                    <a:pt x="976367" y="1054517"/>
                    <a:pt x="1147101" y="0"/>
                    <a:pt x="1286407" y="1809"/>
                  </a:cubicBezTo>
                  <a:cubicBezTo>
                    <a:pt x="1425713" y="3618"/>
                    <a:pt x="1562404" y="945905"/>
                    <a:pt x="1665527" y="1067125"/>
                  </a:cubicBezTo>
                </a:path>
              </a:pathLst>
            </a:custGeom>
            <a:solidFill>
              <a:srgbClr val="D9D9D9"/>
            </a:solidFill>
            <a:ln w="19050" cap="flat" cmpd="sng" algn="ctr">
              <a:noFill/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3" name="Group 54"/>
            <p:cNvGrpSpPr>
              <a:grpSpLocks/>
            </p:cNvGrpSpPr>
            <p:nvPr/>
          </p:nvGrpSpPr>
          <p:grpSpPr bwMode="auto">
            <a:xfrm>
              <a:off x="3061" y="1661"/>
              <a:ext cx="2476" cy="1536"/>
              <a:chOff x="3061" y="1661"/>
              <a:chExt cx="2476" cy="1536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rot="16200000" flipV="1">
                <a:off x="2611" y="2326"/>
                <a:ext cx="1334" cy="4"/>
              </a:xfrm>
              <a:prstGeom prst="straightConnector1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3280" y="2994"/>
                <a:ext cx="1931" cy="1"/>
              </a:xfrm>
              <a:prstGeom prst="straightConnector1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8" name="Freeform 27"/>
              <p:cNvSpPr/>
              <p:nvPr/>
            </p:nvSpPr>
            <p:spPr>
              <a:xfrm>
                <a:off x="3280" y="2232"/>
                <a:ext cx="1649" cy="620"/>
              </a:xfrm>
              <a:custGeom>
                <a:avLst/>
                <a:gdLst>
                  <a:gd name="connsiteX0" fmla="*/ 0 w 1660819"/>
                  <a:gd name="connsiteY0" fmla="*/ 902820 h 924531"/>
                  <a:gd name="connsiteX1" fmla="*/ 401636 w 1660819"/>
                  <a:gd name="connsiteY1" fmla="*/ 1809 h 924531"/>
                  <a:gd name="connsiteX2" fmla="*/ 824982 w 1660819"/>
                  <a:gd name="connsiteY2" fmla="*/ 913676 h 924531"/>
                  <a:gd name="connsiteX3" fmla="*/ 1280893 w 1660819"/>
                  <a:gd name="connsiteY3" fmla="*/ 12664 h 924531"/>
                  <a:gd name="connsiteX4" fmla="*/ 1660819 w 1660819"/>
                  <a:gd name="connsiteY4" fmla="*/ 924531 h 924531"/>
                  <a:gd name="connsiteX0" fmla="*/ 78077 w 1738896"/>
                  <a:gd name="connsiteY0" fmla="*/ 904320 h 1045492"/>
                  <a:gd name="connsiteX1" fmla="*/ 66939 w 1738896"/>
                  <a:gd name="connsiteY1" fmla="*/ 895324 h 1045492"/>
                  <a:gd name="connsiteX2" fmla="*/ 479713 w 1738896"/>
                  <a:gd name="connsiteY2" fmla="*/ 3309 h 1045492"/>
                  <a:gd name="connsiteX3" fmla="*/ 903059 w 1738896"/>
                  <a:gd name="connsiteY3" fmla="*/ 915176 h 1045492"/>
                  <a:gd name="connsiteX4" fmla="*/ 1358970 w 1738896"/>
                  <a:gd name="connsiteY4" fmla="*/ 14164 h 1045492"/>
                  <a:gd name="connsiteX5" fmla="*/ 1738896 w 1738896"/>
                  <a:gd name="connsiteY5" fmla="*/ 926031 h 1045492"/>
                  <a:gd name="connsiteX0" fmla="*/ 78077 w 1738896"/>
                  <a:gd name="connsiteY0" fmla="*/ 904320 h 1045492"/>
                  <a:gd name="connsiteX1" fmla="*/ 66939 w 1738896"/>
                  <a:gd name="connsiteY1" fmla="*/ 895324 h 1045492"/>
                  <a:gd name="connsiteX2" fmla="*/ 479713 w 1738896"/>
                  <a:gd name="connsiteY2" fmla="*/ 3309 h 1045492"/>
                  <a:gd name="connsiteX3" fmla="*/ 903059 w 1738896"/>
                  <a:gd name="connsiteY3" fmla="*/ 915176 h 1045492"/>
                  <a:gd name="connsiteX4" fmla="*/ 1358970 w 1738896"/>
                  <a:gd name="connsiteY4" fmla="*/ 14164 h 1045492"/>
                  <a:gd name="connsiteX5" fmla="*/ 1738896 w 1738896"/>
                  <a:gd name="connsiteY5" fmla="*/ 926031 h 1045492"/>
                  <a:gd name="connsiteX0" fmla="*/ 78077 w 1738896"/>
                  <a:gd name="connsiteY0" fmla="*/ 904320 h 1045492"/>
                  <a:gd name="connsiteX1" fmla="*/ 66939 w 1738896"/>
                  <a:gd name="connsiteY1" fmla="*/ 895324 h 1045492"/>
                  <a:gd name="connsiteX2" fmla="*/ 479713 w 1738896"/>
                  <a:gd name="connsiteY2" fmla="*/ 3309 h 1045492"/>
                  <a:gd name="connsiteX3" fmla="*/ 903059 w 1738896"/>
                  <a:gd name="connsiteY3" fmla="*/ 915176 h 1045492"/>
                  <a:gd name="connsiteX4" fmla="*/ 1358970 w 1738896"/>
                  <a:gd name="connsiteY4" fmla="*/ 14164 h 1045492"/>
                  <a:gd name="connsiteX5" fmla="*/ 1738896 w 1738896"/>
                  <a:gd name="connsiteY5" fmla="*/ 926031 h 1045492"/>
                  <a:gd name="connsiteX0" fmla="*/ 78077 w 1738896"/>
                  <a:gd name="connsiteY0" fmla="*/ 926332 h 1071073"/>
                  <a:gd name="connsiteX1" fmla="*/ 66939 w 1738896"/>
                  <a:gd name="connsiteY1" fmla="*/ 917336 h 1071073"/>
                  <a:gd name="connsiteX2" fmla="*/ 479713 w 1738896"/>
                  <a:gd name="connsiteY2" fmla="*/ 25321 h 1071073"/>
                  <a:gd name="connsiteX3" fmla="*/ 903059 w 1738896"/>
                  <a:gd name="connsiteY3" fmla="*/ 1069264 h 1071073"/>
                  <a:gd name="connsiteX4" fmla="*/ 1358970 w 1738896"/>
                  <a:gd name="connsiteY4" fmla="*/ 36176 h 1071073"/>
                  <a:gd name="connsiteX5" fmla="*/ 1738896 w 1738896"/>
                  <a:gd name="connsiteY5" fmla="*/ 948043 h 1071073"/>
                  <a:gd name="connsiteX0" fmla="*/ 78077 w 1738896"/>
                  <a:gd name="connsiteY0" fmla="*/ 910360 h 1183608"/>
                  <a:gd name="connsiteX1" fmla="*/ 66939 w 1738896"/>
                  <a:gd name="connsiteY1" fmla="*/ 1033440 h 1183608"/>
                  <a:gd name="connsiteX2" fmla="*/ 479713 w 1738896"/>
                  <a:gd name="connsiteY2" fmla="*/ 9349 h 1183608"/>
                  <a:gd name="connsiteX3" fmla="*/ 903059 w 1738896"/>
                  <a:gd name="connsiteY3" fmla="*/ 1053292 h 1183608"/>
                  <a:gd name="connsiteX4" fmla="*/ 1358970 w 1738896"/>
                  <a:gd name="connsiteY4" fmla="*/ 20204 h 1183608"/>
                  <a:gd name="connsiteX5" fmla="*/ 1738896 w 1738896"/>
                  <a:gd name="connsiteY5" fmla="*/ 932071 h 1183608"/>
                  <a:gd name="connsiteX0" fmla="*/ 78862 w 1739681"/>
                  <a:gd name="connsiteY0" fmla="*/ 910360 h 1203618"/>
                  <a:gd name="connsiteX1" fmla="*/ 74154 w 1739681"/>
                  <a:gd name="connsiteY1" fmla="*/ 1030416 h 1203618"/>
                  <a:gd name="connsiteX2" fmla="*/ 67724 w 1739681"/>
                  <a:gd name="connsiteY2" fmla="*/ 1033440 h 1203618"/>
                  <a:gd name="connsiteX3" fmla="*/ 480498 w 1739681"/>
                  <a:gd name="connsiteY3" fmla="*/ 9349 h 1203618"/>
                  <a:gd name="connsiteX4" fmla="*/ 903844 w 1739681"/>
                  <a:gd name="connsiteY4" fmla="*/ 1053292 h 1203618"/>
                  <a:gd name="connsiteX5" fmla="*/ 1359755 w 1739681"/>
                  <a:gd name="connsiteY5" fmla="*/ 20204 h 1203618"/>
                  <a:gd name="connsiteX6" fmla="*/ 1739681 w 1739681"/>
                  <a:gd name="connsiteY6" fmla="*/ 932071 h 1203618"/>
                  <a:gd name="connsiteX0" fmla="*/ 785 w 1842150"/>
                  <a:gd name="connsiteY0" fmla="*/ 1108474 h 1203618"/>
                  <a:gd name="connsiteX1" fmla="*/ 176623 w 1842150"/>
                  <a:gd name="connsiteY1" fmla="*/ 1030416 h 1203618"/>
                  <a:gd name="connsiteX2" fmla="*/ 170193 w 1842150"/>
                  <a:gd name="connsiteY2" fmla="*/ 1033440 h 1203618"/>
                  <a:gd name="connsiteX3" fmla="*/ 582967 w 1842150"/>
                  <a:gd name="connsiteY3" fmla="*/ 9349 h 1203618"/>
                  <a:gd name="connsiteX4" fmla="*/ 1006313 w 1842150"/>
                  <a:gd name="connsiteY4" fmla="*/ 1053292 h 1203618"/>
                  <a:gd name="connsiteX5" fmla="*/ 1462224 w 1842150"/>
                  <a:gd name="connsiteY5" fmla="*/ 20204 h 1203618"/>
                  <a:gd name="connsiteX6" fmla="*/ 1842150 w 1842150"/>
                  <a:gd name="connsiteY6" fmla="*/ 932071 h 1203618"/>
                  <a:gd name="connsiteX0" fmla="*/ 74154 w 1739681"/>
                  <a:gd name="connsiteY0" fmla="*/ 1030416 h 1203618"/>
                  <a:gd name="connsiteX1" fmla="*/ 67724 w 1739681"/>
                  <a:gd name="connsiteY1" fmla="*/ 1033440 h 1203618"/>
                  <a:gd name="connsiteX2" fmla="*/ 480498 w 1739681"/>
                  <a:gd name="connsiteY2" fmla="*/ 9349 h 1203618"/>
                  <a:gd name="connsiteX3" fmla="*/ 903844 w 1739681"/>
                  <a:gd name="connsiteY3" fmla="*/ 1053292 h 1203618"/>
                  <a:gd name="connsiteX4" fmla="*/ 1359755 w 1739681"/>
                  <a:gd name="connsiteY4" fmla="*/ 20204 h 1203618"/>
                  <a:gd name="connsiteX5" fmla="*/ 1739681 w 1739681"/>
                  <a:gd name="connsiteY5" fmla="*/ 932071 h 1203618"/>
                  <a:gd name="connsiteX0" fmla="*/ 74154 w 1739681"/>
                  <a:gd name="connsiteY0" fmla="*/ 1030416 h 1203618"/>
                  <a:gd name="connsiteX1" fmla="*/ 67724 w 1739681"/>
                  <a:gd name="connsiteY1" fmla="*/ 1033440 h 1203618"/>
                  <a:gd name="connsiteX2" fmla="*/ 377249 w 1739681"/>
                  <a:gd name="connsiteY2" fmla="*/ 1020643 h 1203618"/>
                  <a:gd name="connsiteX3" fmla="*/ 480498 w 1739681"/>
                  <a:gd name="connsiteY3" fmla="*/ 9349 h 1203618"/>
                  <a:gd name="connsiteX4" fmla="*/ 903844 w 1739681"/>
                  <a:gd name="connsiteY4" fmla="*/ 1053292 h 1203618"/>
                  <a:gd name="connsiteX5" fmla="*/ 1359755 w 1739681"/>
                  <a:gd name="connsiteY5" fmla="*/ 20204 h 1203618"/>
                  <a:gd name="connsiteX6" fmla="*/ 1739681 w 1739681"/>
                  <a:gd name="connsiteY6" fmla="*/ 932071 h 1203618"/>
                  <a:gd name="connsiteX0" fmla="*/ 0 w 1665527"/>
                  <a:gd name="connsiteY0" fmla="*/ 1030416 h 1190821"/>
                  <a:gd name="connsiteX1" fmla="*/ 303095 w 1665527"/>
                  <a:gd name="connsiteY1" fmla="*/ 1020643 h 1190821"/>
                  <a:gd name="connsiteX2" fmla="*/ 406344 w 1665527"/>
                  <a:gd name="connsiteY2" fmla="*/ 9349 h 1190821"/>
                  <a:gd name="connsiteX3" fmla="*/ 829690 w 1665527"/>
                  <a:gd name="connsiteY3" fmla="*/ 1053292 h 1190821"/>
                  <a:gd name="connsiteX4" fmla="*/ 1285601 w 1665527"/>
                  <a:gd name="connsiteY4" fmla="*/ 20204 h 1190821"/>
                  <a:gd name="connsiteX5" fmla="*/ 1665527 w 1665527"/>
                  <a:gd name="connsiteY5" fmla="*/ 932071 h 1190821"/>
                  <a:gd name="connsiteX0" fmla="*/ 0 w 1665527"/>
                  <a:gd name="connsiteY0" fmla="*/ 1030416 h 1055101"/>
                  <a:gd name="connsiteX1" fmla="*/ 406344 w 1665527"/>
                  <a:gd name="connsiteY1" fmla="*/ 9349 h 1055101"/>
                  <a:gd name="connsiteX2" fmla="*/ 829690 w 1665527"/>
                  <a:gd name="connsiteY2" fmla="*/ 1053292 h 1055101"/>
                  <a:gd name="connsiteX3" fmla="*/ 1285601 w 1665527"/>
                  <a:gd name="connsiteY3" fmla="*/ 20204 h 1055101"/>
                  <a:gd name="connsiteX4" fmla="*/ 1665527 w 1665527"/>
                  <a:gd name="connsiteY4" fmla="*/ 932071 h 1055101"/>
                  <a:gd name="connsiteX0" fmla="*/ 0 w 1665527"/>
                  <a:gd name="connsiteY0" fmla="*/ 1024880 h 1058611"/>
                  <a:gd name="connsiteX1" fmla="*/ 406344 w 1665527"/>
                  <a:gd name="connsiteY1" fmla="*/ 3813 h 1058611"/>
                  <a:gd name="connsiteX2" fmla="*/ 829690 w 1665527"/>
                  <a:gd name="connsiteY2" fmla="*/ 1047756 h 1058611"/>
                  <a:gd name="connsiteX3" fmla="*/ 1285601 w 1665527"/>
                  <a:gd name="connsiteY3" fmla="*/ 14668 h 1058611"/>
                  <a:gd name="connsiteX4" fmla="*/ 1665527 w 1665527"/>
                  <a:gd name="connsiteY4" fmla="*/ 1058611 h 1058611"/>
                  <a:gd name="connsiteX0" fmla="*/ 0 w 1665527"/>
                  <a:gd name="connsiteY0" fmla="*/ 1024880 h 1058611"/>
                  <a:gd name="connsiteX1" fmla="*/ 406344 w 1665527"/>
                  <a:gd name="connsiteY1" fmla="*/ 3813 h 1058611"/>
                  <a:gd name="connsiteX2" fmla="*/ 829690 w 1665527"/>
                  <a:gd name="connsiteY2" fmla="*/ 1047756 h 1058611"/>
                  <a:gd name="connsiteX3" fmla="*/ 1285601 w 1665527"/>
                  <a:gd name="connsiteY3" fmla="*/ 14668 h 1058611"/>
                  <a:gd name="connsiteX4" fmla="*/ 1665527 w 1665527"/>
                  <a:gd name="connsiteY4" fmla="*/ 1058611 h 1058611"/>
                  <a:gd name="connsiteX0" fmla="*/ 0 w 1665527"/>
                  <a:gd name="connsiteY0" fmla="*/ 1024880 h 1058611"/>
                  <a:gd name="connsiteX1" fmla="*/ 406344 w 1665527"/>
                  <a:gd name="connsiteY1" fmla="*/ 3813 h 1058611"/>
                  <a:gd name="connsiteX2" fmla="*/ 829690 w 1665527"/>
                  <a:gd name="connsiteY2" fmla="*/ 1047756 h 1058611"/>
                  <a:gd name="connsiteX3" fmla="*/ 1285601 w 1665527"/>
                  <a:gd name="connsiteY3" fmla="*/ 14668 h 1058611"/>
                  <a:gd name="connsiteX4" fmla="*/ 1665527 w 1665527"/>
                  <a:gd name="connsiteY4" fmla="*/ 1058611 h 1058611"/>
                  <a:gd name="connsiteX0" fmla="*/ 0 w 1665527"/>
                  <a:gd name="connsiteY0" fmla="*/ 1033394 h 1067125"/>
                  <a:gd name="connsiteX1" fmla="*/ 406344 w 1665527"/>
                  <a:gd name="connsiteY1" fmla="*/ 12327 h 1067125"/>
                  <a:gd name="connsiteX2" fmla="*/ 829690 w 1665527"/>
                  <a:gd name="connsiteY2" fmla="*/ 1056270 h 1067125"/>
                  <a:gd name="connsiteX3" fmla="*/ 1286407 w 1665527"/>
                  <a:gd name="connsiteY3" fmla="*/ 1809 h 1067125"/>
                  <a:gd name="connsiteX4" fmla="*/ 1665527 w 1665527"/>
                  <a:gd name="connsiteY4" fmla="*/ 1067125 h 1067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5527" h="1067125">
                    <a:moveTo>
                      <a:pt x="0" y="1033394"/>
                    </a:moveTo>
                    <a:cubicBezTo>
                      <a:pt x="108211" y="865595"/>
                      <a:pt x="268062" y="8514"/>
                      <a:pt x="406344" y="12327"/>
                    </a:cubicBezTo>
                    <a:cubicBezTo>
                      <a:pt x="544626" y="16140"/>
                      <a:pt x="683013" y="1058023"/>
                      <a:pt x="829690" y="1056270"/>
                    </a:cubicBezTo>
                    <a:cubicBezTo>
                      <a:pt x="976367" y="1054517"/>
                      <a:pt x="1147101" y="0"/>
                      <a:pt x="1286407" y="1809"/>
                    </a:cubicBezTo>
                    <a:cubicBezTo>
                      <a:pt x="1425713" y="3618"/>
                      <a:pt x="1562404" y="945905"/>
                      <a:pt x="1665527" y="1067125"/>
                    </a:cubicBezTo>
                  </a:path>
                </a:pathLst>
              </a:custGeom>
              <a:ln w="1905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051" name="TextBox 28"/>
              <p:cNvSpPr txBox="1">
                <a:spLocks noChangeArrowheads="1"/>
              </p:cNvSpPr>
              <p:nvPr/>
            </p:nvSpPr>
            <p:spPr bwMode="auto">
              <a:xfrm>
                <a:off x="4952" y="2736"/>
                <a:ext cx="48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600">
                    <a:solidFill>
                      <a:srgbClr val="262673"/>
                    </a:solidFill>
                    <a:latin typeface="Arial" charset="0"/>
                  </a:rPr>
                  <a:t>Спрос</a:t>
                </a:r>
                <a:endParaRPr lang="en-US" sz="1600">
                  <a:solidFill>
                    <a:srgbClr val="262673"/>
                  </a:solidFill>
                  <a:latin typeface="Arial" charset="0"/>
                </a:endParaRPr>
              </a:p>
            </p:txBody>
          </p:sp>
          <p:sp>
            <p:nvSpPr>
              <p:cNvPr id="1052" name="TextBox 30"/>
              <p:cNvSpPr txBox="1">
                <a:spLocks noChangeArrowheads="1"/>
              </p:cNvSpPr>
              <p:nvPr/>
            </p:nvSpPr>
            <p:spPr bwMode="auto">
              <a:xfrm>
                <a:off x="4806" y="2376"/>
                <a:ext cx="73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600">
                    <a:solidFill>
                      <a:srgbClr val="FF0000"/>
                    </a:solidFill>
                    <a:latin typeface="Arial" charset="0"/>
                  </a:rPr>
                  <a:t>Мощность</a:t>
                </a:r>
                <a:endParaRPr lang="en-US" sz="16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053" name="TextBox 31"/>
              <p:cNvSpPr txBox="1">
                <a:spLocks noChangeArrowheads="1"/>
              </p:cNvSpPr>
              <p:nvPr/>
            </p:nvSpPr>
            <p:spPr bwMode="auto">
              <a:xfrm>
                <a:off x="4034" y="2995"/>
                <a:ext cx="478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500">
                    <a:latin typeface="Arial" charset="0"/>
                  </a:rPr>
                  <a:t>Время</a:t>
                </a:r>
                <a:endParaRPr lang="en-US" sz="1500">
                  <a:latin typeface="Arial" charset="0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3276" y="2138"/>
                <a:ext cx="1648" cy="571"/>
              </a:xfrm>
              <a:custGeom>
                <a:avLst/>
                <a:gdLst>
                  <a:gd name="connsiteX0" fmla="*/ 0 w 1660819"/>
                  <a:gd name="connsiteY0" fmla="*/ 902820 h 924531"/>
                  <a:gd name="connsiteX1" fmla="*/ 401636 w 1660819"/>
                  <a:gd name="connsiteY1" fmla="*/ 1809 h 924531"/>
                  <a:gd name="connsiteX2" fmla="*/ 824982 w 1660819"/>
                  <a:gd name="connsiteY2" fmla="*/ 913676 h 924531"/>
                  <a:gd name="connsiteX3" fmla="*/ 1280893 w 1660819"/>
                  <a:gd name="connsiteY3" fmla="*/ 12664 h 924531"/>
                  <a:gd name="connsiteX4" fmla="*/ 1660819 w 1660819"/>
                  <a:gd name="connsiteY4" fmla="*/ 924531 h 924531"/>
                  <a:gd name="connsiteX0" fmla="*/ 78077 w 1738896"/>
                  <a:gd name="connsiteY0" fmla="*/ 904320 h 1045492"/>
                  <a:gd name="connsiteX1" fmla="*/ 66939 w 1738896"/>
                  <a:gd name="connsiteY1" fmla="*/ 895324 h 1045492"/>
                  <a:gd name="connsiteX2" fmla="*/ 479713 w 1738896"/>
                  <a:gd name="connsiteY2" fmla="*/ 3309 h 1045492"/>
                  <a:gd name="connsiteX3" fmla="*/ 903059 w 1738896"/>
                  <a:gd name="connsiteY3" fmla="*/ 915176 h 1045492"/>
                  <a:gd name="connsiteX4" fmla="*/ 1358970 w 1738896"/>
                  <a:gd name="connsiteY4" fmla="*/ 14164 h 1045492"/>
                  <a:gd name="connsiteX5" fmla="*/ 1738896 w 1738896"/>
                  <a:gd name="connsiteY5" fmla="*/ 926031 h 1045492"/>
                  <a:gd name="connsiteX0" fmla="*/ 78077 w 1738896"/>
                  <a:gd name="connsiteY0" fmla="*/ 904320 h 1045492"/>
                  <a:gd name="connsiteX1" fmla="*/ 66939 w 1738896"/>
                  <a:gd name="connsiteY1" fmla="*/ 895324 h 1045492"/>
                  <a:gd name="connsiteX2" fmla="*/ 479713 w 1738896"/>
                  <a:gd name="connsiteY2" fmla="*/ 3309 h 1045492"/>
                  <a:gd name="connsiteX3" fmla="*/ 903059 w 1738896"/>
                  <a:gd name="connsiteY3" fmla="*/ 915176 h 1045492"/>
                  <a:gd name="connsiteX4" fmla="*/ 1358970 w 1738896"/>
                  <a:gd name="connsiteY4" fmla="*/ 14164 h 1045492"/>
                  <a:gd name="connsiteX5" fmla="*/ 1738896 w 1738896"/>
                  <a:gd name="connsiteY5" fmla="*/ 926031 h 1045492"/>
                  <a:gd name="connsiteX0" fmla="*/ 78077 w 1738896"/>
                  <a:gd name="connsiteY0" fmla="*/ 904320 h 1045492"/>
                  <a:gd name="connsiteX1" fmla="*/ 66939 w 1738896"/>
                  <a:gd name="connsiteY1" fmla="*/ 895324 h 1045492"/>
                  <a:gd name="connsiteX2" fmla="*/ 479713 w 1738896"/>
                  <a:gd name="connsiteY2" fmla="*/ 3309 h 1045492"/>
                  <a:gd name="connsiteX3" fmla="*/ 903059 w 1738896"/>
                  <a:gd name="connsiteY3" fmla="*/ 915176 h 1045492"/>
                  <a:gd name="connsiteX4" fmla="*/ 1358970 w 1738896"/>
                  <a:gd name="connsiteY4" fmla="*/ 14164 h 1045492"/>
                  <a:gd name="connsiteX5" fmla="*/ 1738896 w 1738896"/>
                  <a:gd name="connsiteY5" fmla="*/ 926031 h 1045492"/>
                  <a:gd name="connsiteX0" fmla="*/ 78077 w 1738896"/>
                  <a:gd name="connsiteY0" fmla="*/ 926332 h 1071073"/>
                  <a:gd name="connsiteX1" fmla="*/ 66939 w 1738896"/>
                  <a:gd name="connsiteY1" fmla="*/ 917336 h 1071073"/>
                  <a:gd name="connsiteX2" fmla="*/ 479713 w 1738896"/>
                  <a:gd name="connsiteY2" fmla="*/ 25321 h 1071073"/>
                  <a:gd name="connsiteX3" fmla="*/ 903059 w 1738896"/>
                  <a:gd name="connsiteY3" fmla="*/ 1069264 h 1071073"/>
                  <a:gd name="connsiteX4" fmla="*/ 1358970 w 1738896"/>
                  <a:gd name="connsiteY4" fmla="*/ 36176 h 1071073"/>
                  <a:gd name="connsiteX5" fmla="*/ 1738896 w 1738896"/>
                  <a:gd name="connsiteY5" fmla="*/ 948043 h 1071073"/>
                  <a:gd name="connsiteX0" fmla="*/ 78077 w 1738896"/>
                  <a:gd name="connsiteY0" fmla="*/ 910360 h 1183608"/>
                  <a:gd name="connsiteX1" fmla="*/ 66939 w 1738896"/>
                  <a:gd name="connsiteY1" fmla="*/ 1033440 h 1183608"/>
                  <a:gd name="connsiteX2" fmla="*/ 479713 w 1738896"/>
                  <a:gd name="connsiteY2" fmla="*/ 9349 h 1183608"/>
                  <a:gd name="connsiteX3" fmla="*/ 903059 w 1738896"/>
                  <a:gd name="connsiteY3" fmla="*/ 1053292 h 1183608"/>
                  <a:gd name="connsiteX4" fmla="*/ 1358970 w 1738896"/>
                  <a:gd name="connsiteY4" fmla="*/ 20204 h 1183608"/>
                  <a:gd name="connsiteX5" fmla="*/ 1738896 w 1738896"/>
                  <a:gd name="connsiteY5" fmla="*/ 932071 h 1183608"/>
                  <a:gd name="connsiteX0" fmla="*/ 78862 w 1739681"/>
                  <a:gd name="connsiteY0" fmla="*/ 910360 h 1203618"/>
                  <a:gd name="connsiteX1" fmla="*/ 74154 w 1739681"/>
                  <a:gd name="connsiteY1" fmla="*/ 1030416 h 1203618"/>
                  <a:gd name="connsiteX2" fmla="*/ 67724 w 1739681"/>
                  <a:gd name="connsiteY2" fmla="*/ 1033440 h 1203618"/>
                  <a:gd name="connsiteX3" fmla="*/ 480498 w 1739681"/>
                  <a:gd name="connsiteY3" fmla="*/ 9349 h 1203618"/>
                  <a:gd name="connsiteX4" fmla="*/ 903844 w 1739681"/>
                  <a:gd name="connsiteY4" fmla="*/ 1053292 h 1203618"/>
                  <a:gd name="connsiteX5" fmla="*/ 1359755 w 1739681"/>
                  <a:gd name="connsiteY5" fmla="*/ 20204 h 1203618"/>
                  <a:gd name="connsiteX6" fmla="*/ 1739681 w 1739681"/>
                  <a:gd name="connsiteY6" fmla="*/ 932071 h 1203618"/>
                  <a:gd name="connsiteX0" fmla="*/ 785 w 1842150"/>
                  <a:gd name="connsiteY0" fmla="*/ 1108474 h 1203618"/>
                  <a:gd name="connsiteX1" fmla="*/ 176623 w 1842150"/>
                  <a:gd name="connsiteY1" fmla="*/ 1030416 h 1203618"/>
                  <a:gd name="connsiteX2" fmla="*/ 170193 w 1842150"/>
                  <a:gd name="connsiteY2" fmla="*/ 1033440 h 1203618"/>
                  <a:gd name="connsiteX3" fmla="*/ 582967 w 1842150"/>
                  <a:gd name="connsiteY3" fmla="*/ 9349 h 1203618"/>
                  <a:gd name="connsiteX4" fmla="*/ 1006313 w 1842150"/>
                  <a:gd name="connsiteY4" fmla="*/ 1053292 h 1203618"/>
                  <a:gd name="connsiteX5" fmla="*/ 1462224 w 1842150"/>
                  <a:gd name="connsiteY5" fmla="*/ 20204 h 1203618"/>
                  <a:gd name="connsiteX6" fmla="*/ 1842150 w 1842150"/>
                  <a:gd name="connsiteY6" fmla="*/ 932071 h 1203618"/>
                  <a:gd name="connsiteX0" fmla="*/ 74154 w 1739681"/>
                  <a:gd name="connsiteY0" fmla="*/ 1030416 h 1203618"/>
                  <a:gd name="connsiteX1" fmla="*/ 67724 w 1739681"/>
                  <a:gd name="connsiteY1" fmla="*/ 1033440 h 1203618"/>
                  <a:gd name="connsiteX2" fmla="*/ 480498 w 1739681"/>
                  <a:gd name="connsiteY2" fmla="*/ 9349 h 1203618"/>
                  <a:gd name="connsiteX3" fmla="*/ 903844 w 1739681"/>
                  <a:gd name="connsiteY3" fmla="*/ 1053292 h 1203618"/>
                  <a:gd name="connsiteX4" fmla="*/ 1359755 w 1739681"/>
                  <a:gd name="connsiteY4" fmla="*/ 20204 h 1203618"/>
                  <a:gd name="connsiteX5" fmla="*/ 1739681 w 1739681"/>
                  <a:gd name="connsiteY5" fmla="*/ 932071 h 1203618"/>
                  <a:gd name="connsiteX0" fmla="*/ 74154 w 1739681"/>
                  <a:gd name="connsiteY0" fmla="*/ 1030416 h 1203618"/>
                  <a:gd name="connsiteX1" fmla="*/ 67724 w 1739681"/>
                  <a:gd name="connsiteY1" fmla="*/ 1033440 h 1203618"/>
                  <a:gd name="connsiteX2" fmla="*/ 377249 w 1739681"/>
                  <a:gd name="connsiteY2" fmla="*/ 1020643 h 1203618"/>
                  <a:gd name="connsiteX3" fmla="*/ 480498 w 1739681"/>
                  <a:gd name="connsiteY3" fmla="*/ 9349 h 1203618"/>
                  <a:gd name="connsiteX4" fmla="*/ 903844 w 1739681"/>
                  <a:gd name="connsiteY4" fmla="*/ 1053292 h 1203618"/>
                  <a:gd name="connsiteX5" fmla="*/ 1359755 w 1739681"/>
                  <a:gd name="connsiteY5" fmla="*/ 20204 h 1203618"/>
                  <a:gd name="connsiteX6" fmla="*/ 1739681 w 1739681"/>
                  <a:gd name="connsiteY6" fmla="*/ 932071 h 1203618"/>
                  <a:gd name="connsiteX0" fmla="*/ 0 w 1665527"/>
                  <a:gd name="connsiteY0" fmla="*/ 1030416 h 1190821"/>
                  <a:gd name="connsiteX1" fmla="*/ 303095 w 1665527"/>
                  <a:gd name="connsiteY1" fmla="*/ 1020643 h 1190821"/>
                  <a:gd name="connsiteX2" fmla="*/ 406344 w 1665527"/>
                  <a:gd name="connsiteY2" fmla="*/ 9349 h 1190821"/>
                  <a:gd name="connsiteX3" fmla="*/ 829690 w 1665527"/>
                  <a:gd name="connsiteY3" fmla="*/ 1053292 h 1190821"/>
                  <a:gd name="connsiteX4" fmla="*/ 1285601 w 1665527"/>
                  <a:gd name="connsiteY4" fmla="*/ 20204 h 1190821"/>
                  <a:gd name="connsiteX5" fmla="*/ 1665527 w 1665527"/>
                  <a:gd name="connsiteY5" fmla="*/ 932071 h 1190821"/>
                  <a:gd name="connsiteX0" fmla="*/ 0 w 1665527"/>
                  <a:gd name="connsiteY0" fmla="*/ 1030416 h 1055101"/>
                  <a:gd name="connsiteX1" fmla="*/ 406344 w 1665527"/>
                  <a:gd name="connsiteY1" fmla="*/ 9349 h 1055101"/>
                  <a:gd name="connsiteX2" fmla="*/ 829690 w 1665527"/>
                  <a:gd name="connsiteY2" fmla="*/ 1053292 h 1055101"/>
                  <a:gd name="connsiteX3" fmla="*/ 1285601 w 1665527"/>
                  <a:gd name="connsiteY3" fmla="*/ 20204 h 1055101"/>
                  <a:gd name="connsiteX4" fmla="*/ 1665527 w 1665527"/>
                  <a:gd name="connsiteY4" fmla="*/ 932071 h 1055101"/>
                  <a:gd name="connsiteX0" fmla="*/ 0 w 1665527"/>
                  <a:gd name="connsiteY0" fmla="*/ 1024880 h 1058611"/>
                  <a:gd name="connsiteX1" fmla="*/ 406344 w 1665527"/>
                  <a:gd name="connsiteY1" fmla="*/ 3813 h 1058611"/>
                  <a:gd name="connsiteX2" fmla="*/ 829690 w 1665527"/>
                  <a:gd name="connsiteY2" fmla="*/ 1047756 h 1058611"/>
                  <a:gd name="connsiteX3" fmla="*/ 1285601 w 1665527"/>
                  <a:gd name="connsiteY3" fmla="*/ 14668 h 1058611"/>
                  <a:gd name="connsiteX4" fmla="*/ 1665527 w 1665527"/>
                  <a:gd name="connsiteY4" fmla="*/ 1058611 h 1058611"/>
                  <a:gd name="connsiteX0" fmla="*/ 0 w 1665527"/>
                  <a:gd name="connsiteY0" fmla="*/ 1024880 h 1058611"/>
                  <a:gd name="connsiteX1" fmla="*/ 406344 w 1665527"/>
                  <a:gd name="connsiteY1" fmla="*/ 3813 h 1058611"/>
                  <a:gd name="connsiteX2" fmla="*/ 829690 w 1665527"/>
                  <a:gd name="connsiteY2" fmla="*/ 1047756 h 1058611"/>
                  <a:gd name="connsiteX3" fmla="*/ 1285601 w 1665527"/>
                  <a:gd name="connsiteY3" fmla="*/ 14668 h 1058611"/>
                  <a:gd name="connsiteX4" fmla="*/ 1665527 w 1665527"/>
                  <a:gd name="connsiteY4" fmla="*/ 1058611 h 1058611"/>
                  <a:gd name="connsiteX0" fmla="*/ 0 w 1665527"/>
                  <a:gd name="connsiteY0" fmla="*/ 1024880 h 1058611"/>
                  <a:gd name="connsiteX1" fmla="*/ 406344 w 1665527"/>
                  <a:gd name="connsiteY1" fmla="*/ 3813 h 1058611"/>
                  <a:gd name="connsiteX2" fmla="*/ 829690 w 1665527"/>
                  <a:gd name="connsiteY2" fmla="*/ 1047756 h 1058611"/>
                  <a:gd name="connsiteX3" fmla="*/ 1285601 w 1665527"/>
                  <a:gd name="connsiteY3" fmla="*/ 14668 h 1058611"/>
                  <a:gd name="connsiteX4" fmla="*/ 1665527 w 1665527"/>
                  <a:gd name="connsiteY4" fmla="*/ 1058611 h 1058611"/>
                  <a:gd name="connsiteX0" fmla="*/ 0 w 1665527"/>
                  <a:gd name="connsiteY0" fmla="*/ 1033394 h 1067125"/>
                  <a:gd name="connsiteX1" fmla="*/ 406344 w 1665527"/>
                  <a:gd name="connsiteY1" fmla="*/ 12327 h 1067125"/>
                  <a:gd name="connsiteX2" fmla="*/ 829690 w 1665527"/>
                  <a:gd name="connsiteY2" fmla="*/ 1056270 h 1067125"/>
                  <a:gd name="connsiteX3" fmla="*/ 1286407 w 1665527"/>
                  <a:gd name="connsiteY3" fmla="*/ 1809 h 1067125"/>
                  <a:gd name="connsiteX4" fmla="*/ 1665527 w 1665527"/>
                  <a:gd name="connsiteY4" fmla="*/ 1067125 h 1067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5527" h="1067125">
                    <a:moveTo>
                      <a:pt x="0" y="1033394"/>
                    </a:moveTo>
                    <a:cubicBezTo>
                      <a:pt x="108211" y="865595"/>
                      <a:pt x="268062" y="8514"/>
                      <a:pt x="406344" y="12327"/>
                    </a:cubicBezTo>
                    <a:cubicBezTo>
                      <a:pt x="544626" y="16140"/>
                      <a:pt x="683013" y="1058023"/>
                      <a:pt x="829690" y="1056270"/>
                    </a:cubicBezTo>
                    <a:cubicBezTo>
                      <a:pt x="976367" y="1054517"/>
                      <a:pt x="1147101" y="0"/>
                      <a:pt x="1286407" y="1809"/>
                    </a:cubicBezTo>
                    <a:cubicBezTo>
                      <a:pt x="1425713" y="3618"/>
                      <a:pt x="1562404" y="945905"/>
                      <a:pt x="1665527" y="1067125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graphicFrame>
            <p:nvGraphicFramePr>
              <p:cNvPr id="1027" name="Object 51"/>
              <p:cNvGraphicFramePr>
                <a:graphicFrameLocks noChangeAspect="1"/>
              </p:cNvGraphicFramePr>
              <p:nvPr/>
            </p:nvGraphicFramePr>
            <p:xfrm>
              <a:off x="3061" y="1979"/>
              <a:ext cx="163" cy="594"/>
            </p:xfrm>
            <a:graphic>
              <a:graphicData uri="http://schemas.openxmlformats.org/presentationml/2006/ole">
                <p:oleObj spid="_x0000_s108547" name="Image" r:id="rId4" imgW="152284" imgH="554409" progId="">
                  <p:embed/>
                </p:oleObj>
              </a:graphicData>
            </a:graphic>
          </p:graphicFrame>
        </p:grp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857250" y="2668588"/>
            <a:ext cx="3665538" cy="2436812"/>
            <a:chOff x="540" y="1681"/>
            <a:chExt cx="2309" cy="1535"/>
          </a:xfrm>
        </p:grpSpPr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44" y="2348"/>
              <a:ext cx="1334" cy="1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14" y="3014"/>
              <a:ext cx="1929" cy="0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714" y="2252"/>
              <a:ext cx="1647" cy="619"/>
            </a:xfrm>
            <a:custGeom>
              <a:avLst/>
              <a:gdLst>
                <a:gd name="connsiteX0" fmla="*/ 0 w 1660819"/>
                <a:gd name="connsiteY0" fmla="*/ 902820 h 924531"/>
                <a:gd name="connsiteX1" fmla="*/ 401636 w 1660819"/>
                <a:gd name="connsiteY1" fmla="*/ 1809 h 924531"/>
                <a:gd name="connsiteX2" fmla="*/ 824982 w 1660819"/>
                <a:gd name="connsiteY2" fmla="*/ 913676 h 924531"/>
                <a:gd name="connsiteX3" fmla="*/ 1280893 w 1660819"/>
                <a:gd name="connsiteY3" fmla="*/ 12664 h 924531"/>
                <a:gd name="connsiteX4" fmla="*/ 1660819 w 1660819"/>
                <a:gd name="connsiteY4" fmla="*/ 924531 h 924531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04320 h 1045492"/>
                <a:gd name="connsiteX1" fmla="*/ 66939 w 1738896"/>
                <a:gd name="connsiteY1" fmla="*/ 895324 h 1045492"/>
                <a:gd name="connsiteX2" fmla="*/ 479713 w 1738896"/>
                <a:gd name="connsiteY2" fmla="*/ 3309 h 1045492"/>
                <a:gd name="connsiteX3" fmla="*/ 903059 w 1738896"/>
                <a:gd name="connsiteY3" fmla="*/ 915176 h 1045492"/>
                <a:gd name="connsiteX4" fmla="*/ 1358970 w 1738896"/>
                <a:gd name="connsiteY4" fmla="*/ 14164 h 1045492"/>
                <a:gd name="connsiteX5" fmla="*/ 1738896 w 1738896"/>
                <a:gd name="connsiteY5" fmla="*/ 926031 h 1045492"/>
                <a:gd name="connsiteX0" fmla="*/ 78077 w 1738896"/>
                <a:gd name="connsiteY0" fmla="*/ 926332 h 1071073"/>
                <a:gd name="connsiteX1" fmla="*/ 66939 w 1738896"/>
                <a:gd name="connsiteY1" fmla="*/ 917336 h 1071073"/>
                <a:gd name="connsiteX2" fmla="*/ 479713 w 1738896"/>
                <a:gd name="connsiteY2" fmla="*/ 25321 h 1071073"/>
                <a:gd name="connsiteX3" fmla="*/ 903059 w 1738896"/>
                <a:gd name="connsiteY3" fmla="*/ 1069264 h 1071073"/>
                <a:gd name="connsiteX4" fmla="*/ 1358970 w 1738896"/>
                <a:gd name="connsiteY4" fmla="*/ 36176 h 1071073"/>
                <a:gd name="connsiteX5" fmla="*/ 1738896 w 1738896"/>
                <a:gd name="connsiteY5" fmla="*/ 948043 h 1071073"/>
                <a:gd name="connsiteX0" fmla="*/ 78077 w 1738896"/>
                <a:gd name="connsiteY0" fmla="*/ 910360 h 1183608"/>
                <a:gd name="connsiteX1" fmla="*/ 66939 w 1738896"/>
                <a:gd name="connsiteY1" fmla="*/ 1033440 h 1183608"/>
                <a:gd name="connsiteX2" fmla="*/ 479713 w 1738896"/>
                <a:gd name="connsiteY2" fmla="*/ 9349 h 1183608"/>
                <a:gd name="connsiteX3" fmla="*/ 903059 w 1738896"/>
                <a:gd name="connsiteY3" fmla="*/ 1053292 h 1183608"/>
                <a:gd name="connsiteX4" fmla="*/ 1358970 w 1738896"/>
                <a:gd name="connsiteY4" fmla="*/ 20204 h 1183608"/>
                <a:gd name="connsiteX5" fmla="*/ 1738896 w 1738896"/>
                <a:gd name="connsiteY5" fmla="*/ 932071 h 1183608"/>
                <a:gd name="connsiteX0" fmla="*/ 78862 w 1739681"/>
                <a:gd name="connsiteY0" fmla="*/ 910360 h 1203618"/>
                <a:gd name="connsiteX1" fmla="*/ 74154 w 1739681"/>
                <a:gd name="connsiteY1" fmla="*/ 1030416 h 1203618"/>
                <a:gd name="connsiteX2" fmla="*/ 67724 w 1739681"/>
                <a:gd name="connsiteY2" fmla="*/ 1033440 h 1203618"/>
                <a:gd name="connsiteX3" fmla="*/ 480498 w 1739681"/>
                <a:gd name="connsiteY3" fmla="*/ 9349 h 1203618"/>
                <a:gd name="connsiteX4" fmla="*/ 903844 w 1739681"/>
                <a:gd name="connsiteY4" fmla="*/ 1053292 h 1203618"/>
                <a:gd name="connsiteX5" fmla="*/ 1359755 w 1739681"/>
                <a:gd name="connsiteY5" fmla="*/ 20204 h 1203618"/>
                <a:gd name="connsiteX6" fmla="*/ 1739681 w 1739681"/>
                <a:gd name="connsiteY6" fmla="*/ 932071 h 1203618"/>
                <a:gd name="connsiteX0" fmla="*/ 785 w 1842150"/>
                <a:gd name="connsiteY0" fmla="*/ 1108474 h 1203618"/>
                <a:gd name="connsiteX1" fmla="*/ 176623 w 1842150"/>
                <a:gd name="connsiteY1" fmla="*/ 1030416 h 1203618"/>
                <a:gd name="connsiteX2" fmla="*/ 170193 w 1842150"/>
                <a:gd name="connsiteY2" fmla="*/ 1033440 h 1203618"/>
                <a:gd name="connsiteX3" fmla="*/ 582967 w 1842150"/>
                <a:gd name="connsiteY3" fmla="*/ 9349 h 1203618"/>
                <a:gd name="connsiteX4" fmla="*/ 1006313 w 1842150"/>
                <a:gd name="connsiteY4" fmla="*/ 1053292 h 1203618"/>
                <a:gd name="connsiteX5" fmla="*/ 1462224 w 1842150"/>
                <a:gd name="connsiteY5" fmla="*/ 20204 h 1203618"/>
                <a:gd name="connsiteX6" fmla="*/ 1842150 w 1842150"/>
                <a:gd name="connsiteY6" fmla="*/ 932071 h 1203618"/>
                <a:gd name="connsiteX0" fmla="*/ 74154 w 1739681"/>
                <a:gd name="connsiteY0" fmla="*/ 1030416 h 1203618"/>
                <a:gd name="connsiteX1" fmla="*/ 67724 w 1739681"/>
                <a:gd name="connsiteY1" fmla="*/ 1033440 h 1203618"/>
                <a:gd name="connsiteX2" fmla="*/ 480498 w 1739681"/>
                <a:gd name="connsiteY2" fmla="*/ 9349 h 1203618"/>
                <a:gd name="connsiteX3" fmla="*/ 903844 w 1739681"/>
                <a:gd name="connsiteY3" fmla="*/ 1053292 h 1203618"/>
                <a:gd name="connsiteX4" fmla="*/ 1359755 w 1739681"/>
                <a:gd name="connsiteY4" fmla="*/ 20204 h 1203618"/>
                <a:gd name="connsiteX5" fmla="*/ 1739681 w 1739681"/>
                <a:gd name="connsiteY5" fmla="*/ 932071 h 1203618"/>
                <a:gd name="connsiteX0" fmla="*/ 74154 w 1739681"/>
                <a:gd name="connsiteY0" fmla="*/ 1030416 h 1203618"/>
                <a:gd name="connsiteX1" fmla="*/ 67724 w 1739681"/>
                <a:gd name="connsiteY1" fmla="*/ 1033440 h 1203618"/>
                <a:gd name="connsiteX2" fmla="*/ 377249 w 1739681"/>
                <a:gd name="connsiteY2" fmla="*/ 1020643 h 1203618"/>
                <a:gd name="connsiteX3" fmla="*/ 480498 w 1739681"/>
                <a:gd name="connsiteY3" fmla="*/ 9349 h 1203618"/>
                <a:gd name="connsiteX4" fmla="*/ 903844 w 1739681"/>
                <a:gd name="connsiteY4" fmla="*/ 1053292 h 1203618"/>
                <a:gd name="connsiteX5" fmla="*/ 1359755 w 1739681"/>
                <a:gd name="connsiteY5" fmla="*/ 20204 h 1203618"/>
                <a:gd name="connsiteX6" fmla="*/ 1739681 w 1739681"/>
                <a:gd name="connsiteY6" fmla="*/ 932071 h 1203618"/>
                <a:gd name="connsiteX0" fmla="*/ 0 w 1665527"/>
                <a:gd name="connsiteY0" fmla="*/ 1030416 h 1190821"/>
                <a:gd name="connsiteX1" fmla="*/ 303095 w 1665527"/>
                <a:gd name="connsiteY1" fmla="*/ 1020643 h 1190821"/>
                <a:gd name="connsiteX2" fmla="*/ 406344 w 1665527"/>
                <a:gd name="connsiteY2" fmla="*/ 9349 h 1190821"/>
                <a:gd name="connsiteX3" fmla="*/ 829690 w 1665527"/>
                <a:gd name="connsiteY3" fmla="*/ 1053292 h 1190821"/>
                <a:gd name="connsiteX4" fmla="*/ 1285601 w 1665527"/>
                <a:gd name="connsiteY4" fmla="*/ 20204 h 1190821"/>
                <a:gd name="connsiteX5" fmla="*/ 1665527 w 1665527"/>
                <a:gd name="connsiteY5" fmla="*/ 932071 h 1190821"/>
                <a:gd name="connsiteX0" fmla="*/ 0 w 1665527"/>
                <a:gd name="connsiteY0" fmla="*/ 1030416 h 1055101"/>
                <a:gd name="connsiteX1" fmla="*/ 406344 w 1665527"/>
                <a:gd name="connsiteY1" fmla="*/ 9349 h 1055101"/>
                <a:gd name="connsiteX2" fmla="*/ 829690 w 1665527"/>
                <a:gd name="connsiteY2" fmla="*/ 1053292 h 1055101"/>
                <a:gd name="connsiteX3" fmla="*/ 1285601 w 1665527"/>
                <a:gd name="connsiteY3" fmla="*/ 20204 h 1055101"/>
                <a:gd name="connsiteX4" fmla="*/ 1665527 w 1665527"/>
                <a:gd name="connsiteY4" fmla="*/ 932071 h 105510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24880 h 1058611"/>
                <a:gd name="connsiteX1" fmla="*/ 406344 w 1665527"/>
                <a:gd name="connsiteY1" fmla="*/ 3813 h 1058611"/>
                <a:gd name="connsiteX2" fmla="*/ 829690 w 1665527"/>
                <a:gd name="connsiteY2" fmla="*/ 1047756 h 1058611"/>
                <a:gd name="connsiteX3" fmla="*/ 1285601 w 1665527"/>
                <a:gd name="connsiteY3" fmla="*/ 14668 h 1058611"/>
                <a:gd name="connsiteX4" fmla="*/ 1665527 w 1665527"/>
                <a:gd name="connsiteY4" fmla="*/ 1058611 h 1058611"/>
                <a:gd name="connsiteX0" fmla="*/ 0 w 1665527"/>
                <a:gd name="connsiteY0" fmla="*/ 1033394 h 1067125"/>
                <a:gd name="connsiteX1" fmla="*/ 406344 w 1665527"/>
                <a:gd name="connsiteY1" fmla="*/ 12327 h 1067125"/>
                <a:gd name="connsiteX2" fmla="*/ 829690 w 1665527"/>
                <a:gd name="connsiteY2" fmla="*/ 1056270 h 1067125"/>
                <a:gd name="connsiteX3" fmla="*/ 1286407 w 1665527"/>
                <a:gd name="connsiteY3" fmla="*/ 1809 h 1067125"/>
                <a:gd name="connsiteX4" fmla="*/ 1665527 w 1665527"/>
                <a:gd name="connsiteY4" fmla="*/ 1067125 h 106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5527" h="1067125">
                  <a:moveTo>
                    <a:pt x="0" y="1033394"/>
                  </a:moveTo>
                  <a:cubicBezTo>
                    <a:pt x="108211" y="865595"/>
                    <a:pt x="268062" y="8514"/>
                    <a:pt x="406344" y="12327"/>
                  </a:cubicBezTo>
                  <a:cubicBezTo>
                    <a:pt x="544626" y="16140"/>
                    <a:pt x="683013" y="1058023"/>
                    <a:pt x="829690" y="1056270"/>
                  </a:cubicBezTo>
                  <a:cubicBezTo>
                    <a:pt x="976367" y="1054517"/>
                    <a:pt x="1147101" y="0"/>
                    <a:pt x="1286407" y="1809"/>
                  </a:cubicBezTo>
                  <a:cubicBezTo>
                    <a:pt x="1425713" y="3618"/>
                    <a:pt x="1562404" y="945905"/>
                    <a:pt x="1665527" y="1067125"/>
                  </a:cubicBezTo>
                </a:path>
              </a:pathLst>
            </a:custGeom>
            <a:ln w="190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041" name="TextBox 17"/>
            <p:cNvSpPr txBox="1">
              <a:spLocks noChangeArrowheads="1"/>
            </p:cNvSpPr>
            <p:nvPr/>
          </p:nvSpPr>
          <p:spPr bwMode="auto">
            <a:xfrm>
              <a:off x="2247" y="2421"/>
              <a:ext cx="4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600">
                  <a:solidFill>
                    <a:srgbClr val="262673"/>
                  </a:solidFill>
                  <a:latin typeface="Arial" charset="0"/>
                </a:rPr>
                <a:t>Спрос</a:t>
              </a:r>
              <a:endParaRPr lang="en-US" sz="1600">
                <a:solidFill>
                  <a:srgbClr val="262673"/>
                </a:solidFill>
                <a:latin typeface="Arial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714" y="2160"/>
              <a:ext cx="1694" cy="1"/>
            </a:xfrm>
            <a:prstGeom prst="straightConnector1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043" name="TextBox 19"/>
            <p:cNvSpPr txBox="1">
              <a:spLocks noChangeArrowheads="1"/>
            </p:cNvSpPr>
            <p:nvPr/>
          </p:nvSpPr>
          <p:spPr bwMode="auto">
            <a:xfrm>
              <a:off x="2118" y="1949"/>
              <a:ext cx="7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600">
                  <a:solidFill>
                    <a:srgbClr val="FF0000"/>
                  </a:solidFill>
                  <a:latin typeface="Arial" charset="0"/>
                </a:rPr>
                <a:t>Мощность</a:t>
              </a:r>
              <a:endParaRPr lang="en-US" sz="16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044" name="TextBox 22"/>
            <p:cNvSpPr txBox="1">
              <a:spLocks noChangeArrowheads="1"/>
            </p:cNvSpPr>
            <p:nvPr/>
          </p:nvSpPr>
          <p:spPr bwMode="auto">
            <a:xfrm>
              <a:off x="1466" y="3014"/>
              <a:ext cx="47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500">
                  <a:latin typeface="Arial" charset="0"/>
                </a:rPr>
                <a:t>Время</a:t>
              </a:r>
              <a:endParaRPr lang="en-US" sz="1500">
                <a:latin typeface="Arial" charset="0"/>
              </a:endParaRPr>
            </a:p>
          </p:txBody>
        </p:sp>
        <p:graphicFrame>
          <p:nvGraphicFramePr>
            <p:cNvPr id="1026" name="Object 52"/>
            <p:cNvGraphicFramePr>
              <a:graphicFrameLocks noChangeAspect="1"/>
            </p:cNvGraphicFramePr>
            <p:nvPr/>
          </p:nvGraphicFramePr>
          <p:xfrm>
            <a:off x="540" y="1933"/>
            <a:ext cx="163" cy="594"/>
          </p:xfrm>
          <a:graphic>
            <a:graphicData uri="http://schemas.openxmlformats.org/presentationml/2006/ole">
              <p:oleObj spid="_x0000_s108546" name="Image" r:id="rId5" imgW="152284" imgH="554409" progId="">
                <p:embed/>
              </p:oleObj>
            </a:graphicData>
          </a:graphic>
        </p:graphicFrame>
      </p:grpSp>
      <p:sp>
        <p:nvSpPr>
          <p:cNvPr id="1036" name="TextBox 4"/>
          <p:cNvSpPr txBox="1">
            <a:spLocks noChangeArrowheads="1"/>
          </p:cNvSpPr>
          <p:nvPr/>
        </p:nvSpPr>
        <p:spPr bwMode="auto">
          <a:xfrm>
            <a:off x="523875" y="5257800"/>
            <a:ext cx="413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rgbClr val="0066CC"/>
                </a:solidFill>
                <a:latin typeface="Arial" charset="0"/>
              </a:rPr>
              <a:t>Обычный вычислительный центр</a:t>
            </a:r>
            <a:endParaRPr lang="en-US" sz="2000">
              <a:solidFill>
                <a:srgbClr val="0066CC"/>
              </a:solidFill>
              <a:latin typeface="Arial" charset="0"/>
            </a:endParaRPr>
          </a:p>
        </p:txBody>
      </p:sp>
      <p:sp>
        <p:nvSpPr>
          <p:cNvPr id="1037" name="TextBox 5"/>
          <p:cNvSpPr txBox="1">
            <a:spLocks noChangeArrowheads="1"/>
          </p:cNvSpPr>
          <p:nvPr/>
        </p:nvSpPr>
        <p:spPr bwMode="auto">
          <a:xfrm>
            <a:off x="5807075" y="5257800"/>
            <a:ext cx="2036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rgbClr val="0066CC"/>
                </a:solidFill>
                <a:latin typeface="Arial" charset="0"/>
              </a:rPr>
              <a:t>Облачный ЦОД</a:t>
            </a:r>
            <a:endParaRPr lang="en-US" sz="2000">
              <a:solidFill>
                <a:srgbClr val="0066C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85750" y="763588"/>
            <a:ext cx="80057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Свободное ПО и «Облачные вычисления»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79388" y="1785938"/>
            <a:ext cx="84963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defRPr/>
            </a:pPr>
            <a:r>
              <a:rPr lang="ru-RU" altLang="ko-KR" dirty="0">
                <a:solidFill>
                  <a:srgbClr val="0066CC"/>
                </a:solidFill>
                <a:latin typeface="Arial" charset="0"/>
                <a:sym typeface="Wingdings 2" pitchFamily="18" charset="2"/>
              </a:rPr>
              <a:t>Одно из основных направлений развития </a:t>
            </a:r>
          </a:p>
          <a:p>
            <a:pPr marL="609600" indent="-609600">
              <a:spcBef>
                <a:spcPct val="20000"/>
              </a:spcBef>
              <a:defRPr/>
            </a:pPr>
            <a:r>
              <a:rPr lang="ru-RU" altLang="ko-KR" dirty="0">
                <a:solidFill>
                  <a:srgbClr val="0066CC"/>
                </a:solidFill>
                <a:latin typeface="Arial" charset="0"/>
                <a:sym typeface="Wingdings 2" pitchFamily="18" charset="2"/>
              </a:rPr>
              <a:t> Стандартный стек системного ПО</a:t>
            </a:r>
          </a:p>
          <a:p>
            <a:pPr marL="609600" indent="-609600">
              <a:spcBef>
                <a:spcPct val="20000"/>
              </a:spcBef>
              <a:defRPr/>
            </a:pPr>
            <a:r>
              <a:rPr lang="ru-RU" altLang="ko-KR" dirty="0">
                <a:solidFill>
                  <a:srgbClr val="0066CC"/>
                </a:solidFill>
                <a:latin typeface="Arial" charset="0"/>
                <a:sym typeface="Wingdings 2" pitchFamily="18" charset="2"/>
              </a:rPr>
              <a:t> Распространение свободного ПО</a:t>
            </a:r>
            <a:r>
              <a:rPr lang="en-US" altLang="ko-KR" dirty="0">
                <a:solidFill>
                  <a:srgbClr val="0066CC"/>
                </a:solidFill>
                <a:latin typeface="Arial" charset="0"/>
                <a:sym typeface="Wingdings 2" pitchFamily="18" charset="2"/>
              </a:rPr>
              <a:t>: 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Linux, </a:t>
            </a:r>
            <a:r>
              <a:rPr lang="en-US" sz="20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Xen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Tashi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Hadoop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, VNC, 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десятки прикладных пакетов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и др.</a:t>
            </a:r>
          </a:p>
          <a:p>
            <a:pPr marL="609600" indent="-609600">
              <a:spcBef>
                <a:spcPct val="20000"/>
              </a:spcBef>
              <a:defRPr/>
            </a:pPr>
            <a:endParaRPr lang="ru-RU" sz="20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Существующий уровень свободного ПО дает возможность организации «облачных вычислений» на всех уровнях</a:t>
            </a:r>
          </a:p>
          <a:p>
            <a:pPr marL="609600" indent="-609600">
              <a:spcBef>
                <a:spcPct val="20000"/>
              </a:spcBef>
              <a:defRPr/>
            </a:pPr>
            <a:r>
              <a:rPr lang="ru-RU" altLang="ko-KR" sz="2000" dirty="0">
                <a:solidFill>
                  <a:srgbClr val="0066CC"/>
                </a:solidFill>
                <a:latin typeface="Arial" charset="0"/>
                <a:sym typeface="Wingdings 2" pitchFamily="18" charset="2"/>
              </a:rPr>
              <a:t> 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Nebula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– «облачная» платформа 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NASA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 реализована на основе компонент из свободного ПО</a:t>
            </a:r>
          </a:p>
          <a:p>
            <a:pPr marL="609600" indent="-609600">
              <a:spcBef>
                <a:spcPct val="20000"/>
              </a:spcBef>
              <a:defRPr/>
            </a:pPr>
            <a:r>
              <a:rPr lang="ru-RU" altLang="ko-KR" sz="2000" dirty="0">
                <a:solidFill>
                  <a:srgbClr val="0066CC"/>
                </a:solidFill>
                <a:latin typeface="Arial" charset="0"/>
                <a:sym typeface="Wingdings 2" pitchFamily="18" charset="2"/>
              </a:rPr>
              <a:t> 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Компания </a:t>
            </a:r>
            <a:r>
              <a:rPr lang="en-US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Yahoo! </a:t>
            </a:r>
            <a:r>
              <a:rPr lang="ru-RU" sz="2000" dirty="0">
                <a:solidFill>
                  <a:srgbClr val="0066CC"/>
                </a:solidFill>
                <a:latin typeface="Verdana" pitchFamily="34" charset="0"/>
                <a:cs typeface="Times New Roman" pitchFamily="18" charset="0"/>
              </a:rPr>
              <a:t>объявила, что в 2011 г. вся используемая ее платформа будет иметь статус свободного ПО</a:t>
            </a:r>
          </a:p>
          <a:p>
            <a:pPr>
              <a:spcBef>
                <a:spcPts val="1200"/>
              </a:spcBef>
              <a:defRPr/>
            </a:pPr>
            <a:endParaRPr lang="ru-RU" sz="22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defRPr/>
            </a:pPr>
            <a:endParaRPr lang="ru-RU" sz="2200" dirty="0">
              <a:solidFill>
                <a:srgbClr val="0066CC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СПРАН">
  <a:themeElements>
    <a:clrScheme name="ИСПРАН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ИСПРА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СПРАН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СПРАН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СПРАН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СПРАН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СПРАН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СПРАН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СПРАН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Settings\shaman.CTT\Application Data\Microsoft\Шаблоны\ИСПРАН.pot</Template>
  <TotalTime>3089</TotalTime>
  <Words>1048</Words>
  <Application>Microsoft Office PowerPoint</Application>
  <PresentationFormat>Экран (4:3)</PresentationFormat>
  <Paragraphs>187</Paragraphs>
  <Slides>24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ИСПРАН</vt:lpstr>
      <vt:lpstr>Image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15-16 Апрель. Конференция «Облачные вычисления. Образование. Исследования. Разработки 2010»</vt:lpstr>
      <vt:lpstr>Слайд 21</vt:lpstr>
      <vt:lpstr>Слайд 22</vt:lpstr>
      <vt:lpstr>Слайд 23</vt:lpstr>
      <vt:lpstr>Слайд 24</vt:lpstr>
    </vt:vector>
  </TitlesOfParts>
  <Company>ISP RAS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shaman</dc:creator>
  <cp:lastModifiedBy>arut</cp:lastModifiedBy>
  <cp:revision>92</cp:revision>
  <dcterms:created xsi:type="dcterms:W3CDTF">2007-12-21T09:28:37Z</dcterms:created>
  <dcterms:modified xsi:type="dcterms:W3CDTF">2011-04-04T13:12:38Z</dcterms:modified>
</cp:coreProperties>
</file>